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75" r:id="rId5"/>
    <p:sldId id="256" r:id="rId6"/>
    <p:sldId id="264" r:id="rId7"/>
    <p:sldId id="257" r:id="rId8"/>
    <p:sldId id="265" r:id="rId9"/>
    <p:sldId id="282" r:id="rId10"/>
    <p:sldId id="283" r:id="rId11"/>
    <p:sldId id="266" r:id="rId12"/>
    <p:sldId id="267" r:id="rId13"/>
    <p:sldId id="276" r:id="rId14"/>
    <p:sldId id="274" r:id="rId15"/>
    <p:sldId id="280" r:id="rId16"/>
    <p:sldId id="281" r:id="rId17"/>
    <p:sldId id="263" r:id="rId18"/>
    <p:sldId id="278" r:id="rId19"/>
    <p:sldId id="277" r:id="rId20"/>
    <p:sldId id="268" r:id="rId21"/>
    <p:sldId id="269" r:id="rId22"/>
    <p:sldId id="270" r:id="rId23"/>
    <p:sldId id="271" r:id="rId24"/>
    <p:sldId id="272" r:id="rId25"/>
    <p:sldId id="262" r:id="rId26"/>
    <p:sldId id="261" r:id="rId27"/>
    <p:sldId id="259" r:id="rId28"/>
    <p:sldId id="284" r:id="rId29"/>
    <p:sldId id="258" r:id="rId30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65B3C0D-8656-4F12-8155-86672D33508D}" v="11" dt="2022-01-20T07:55:28.94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Sin estilo, cuadrícula de la tab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3750" autoAdjust="0"/>
    <p:restoredTop sz="94660"/>
  </p:normalViewPr>
  <p:slideViewPr>
    <p:cSldViewPr snapToGrid="0">
      <p:cViewPr varScale="1">
        <p:scale>
          <a:sx n="78" d="100"/>
          <a:sy n="78" d="100"/>
        </p:scale>
        <p:origin x="102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microsoft.com/office/2015/10/relationships/revisionInfo" Target="revisionInfo.xml"/><Relationship Id="rId8" Type="http://schemas.openxmlformats.org/officeDocument/2006/relationships/slide" Target="slides/slide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046DD8-A5C0-4B36-BDD6-1F9D0AECD0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B8DE18E-48B8-4751-A1CC-84EEF987BC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D6C2F7B-397F-4BC5-B041-0627657315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A62815-FFFE-4AA3-8822-673BC2BC0175}" type="datetimeFigureOut">
              <a:rPr lang="es-MX" smtClean="0"/>
              <a:t>29/01/2022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A9A25DD-8A56-4078-8CFD-EE84A831C5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D73CBEE-8E65-40D8-B937-58FBA8EEC4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BDC2B-F1CF-4440-B975-1159273C34C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5515003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488581-951C-4F91-99DD-FAF8A29BA9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73FB2064-B42F-46C8-95E8-CE3ED85547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639E0A2-522B-4D72-94E3-D5B3673A76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A62815-FFFE-4AA3-8822-673BC2BC0175}" type="datetimeFigureOut">
              <a:rPr lang="es-MX" smtClean="0"/>
              <a:t>29/01/2022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7C74FAC-92F3-4076-B9BC-6A794A25C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485664C-FCCB-4DDF-AA94-7552F5E8C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BDC2B-F1CF-4440-B975-1159273C34C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1148105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C7093C7F-8865-4AE1-93A8-C9561706804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C5F8DF7E-E230-469B-8A2A-C5AEA3761C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6E117DE-3190-4393-BF6F-E8C966FD7A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A62815-FFFE-4AA3-8822-673BC2BC0175}" type="datetimeFigureOut">
              <a:rPr lang="es-MX" smtClean="0"/>
              <a:t>29/01/2022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189DE0E-662B-40C0-BCE0-C26B8AC814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DD35931-C38F-4BEE-A57C-AD3BD3A1D4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BDC2B-F1CF-4440-B975-1159273C34C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613600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6DC633-8B67-42DF-9F33-B32FFDE2D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AEF645B-0899-4A26-9E13-CBB7A427A4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FA719B1-B8D2-4875-8CB2-1CA91116EF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A62815-FFFE-4AA3-8822-673BC2BC0175}" type="datetimeFigureOut">
              <a:rPr lang="es-MX" smtClean="0"/>
              <a:t>29/01/2022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D4A0724-5363-4A39-93EE-6A55F2545C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99AD5B0-0399-4C74-94FB-FE2A0FC07C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BDC2B-F1CF-4440-B975-1159273C34C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0759976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90A428-A747-4B9C-8E07-F0EC2A632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A667E12-D6BC-4F69-B1CC-44A9A4F590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335A694-FFC5-4502-9B51-D255DE0667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A62815-FFFE-4AA3-8822-673BC2BC0175}" type="datetimeFigureOut">
              <a:rPr lang="es-MX" smtClean="0"/>
              <a:t>29/01/2022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3083FD5-8FE6-4C2A-B367-2CFADBAECB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6880D21-C5B1-47E9-B3C2-18623DD948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BDC2B-F1CF-4440-B975-1159273C34C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6072243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836D28-D131-4F1C-8D76-C69DE59C27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32C5FE8-FC62-4366-8AF2-A82618FC07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0D54C621-BCC2-4AFB-914C-1217F9534B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E74625E-7112-4AEB-9994-2FC858688F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A62815-FFFE-4AA3-8822-673BC2BC0175}" type="datetimeFigureOut">
              <a:rPr lang="es-MX" smtClean="0"/>
              <a:t>29/01/2022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1D6F639-04D2-432B-9B93-FCBF4098B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B39FAF3-715F-477F-877E-71E42649B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BDC2B-F1CF-4440-B975-1159273C34C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0723872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19F4171-2ADE-41F8-B9D8-7B5FA297D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063D077-C7A1-4F73-9959-9EBEAFE1C7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060B87A8-FA16-4125-8F9A-196C7CF203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08136C6F-920A-4702-A10B-5E145E0B5F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F676FA59-1597-4C9F-A702-DA428E8E6C1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20CD33B7-1B64-460B-B606-52B8325172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A62815-FFFE-4AA3-8822-673BC2BC0175}" type="datetimeFigureOut">
              <a:rPr lang="es-MX" smtClean="0"/>
              <a:t>29/01/2022</a:t>
            </a:fld>
            <a:endParaRPr lang="es-MX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5F95C2DD-10D9-49D8-8CA6-8024A4F16B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94C919C5-9932-4264-B476-56AD1540C4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BDC2B-F1CF-4440-B975-1159273C34C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201805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DE6F59-03FF-4AEA-A81B-3F8FF517F2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3DA27043-4F81-42F9-85B4-106F1FA9BF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A62815-FFFE-4AA3-8822-673BC2BC0175}" type="datetimeFigureOut">
              <a:rPr lang="es-MX" smtClean="0"/>
              <a:t>29/01/2022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60094D14-9238-4BA2-AABE-39246B2598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ACA790DB-275D-40C0-8F22-92335F213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BDC2B-F1CF-4440-B975-1159273C34C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3064599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385455AC-EF95-4E1B-A5F2-FFB74DADC7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A62815-FFFE-4AA3-8822-673BC2BC0175}" type="datetimeFigureOut">
              <a:rPr lang="es-MX" smtClean="0"/>
              <a:t>29/01/2022</a:t>
            </a:fld>
            <a:endParaRPr lang="es-MX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74657FAA-8402-4648-9A33-C5C21187BF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45D41B3-6201-4379-8E51-5C64A480A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BDC2B-F1CF-4440-B975-1159273C34C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5045147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F39D6A7-38DA-436F-9CAA-EC454D28D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58E2A54-1EA2-4609-83A5-40346D2EEB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F697FCA-815C-433C-AD57-21E8241259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56C7556-8983-4F26-8A3C-596865280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A62815-FFFE-4AA3-8822-673BC2BC0175}" type="datetimeFigureOut">
              <a:rPr lang="es-MX" smtClean="0"/>
              <a:t>29/01/2022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97171B8-1199-4E4A-B170-80F70A18CF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4C2B271-3DD3-4FDC-86FE-B732734CC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BDC2B-F1CF-4440-B975-1159273C34C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922044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206A0F5-35A4-4348-88B9-A631675B44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77B82C2B-9167-42E3-ABFC-5539BA9F488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7A3656F7-C536-4D90-950A-CC78B344E0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DE16EF28-EF94-40B9-9242-A85ED946CE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A62815-FFFE-4AA3-8822-673BC2BC0175}" type="datetimeFigureOut">
              <a:rPr lang="es-MX" smtClean="0"/>
              <a:t>29/01/2022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F49931C-AE0D-431F-8CA8-8936CC568F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F1F3A57-F421-45B7-BA43-180D1B063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BDC2B-F1CF-4440-B975-1159273C34C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0234706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E81AB8E3-D0E5-434E-BE10-E744674C9F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BE2BFFC-3E5D-4697-8EEA-7F2DF2FBAE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1A3251C-007E-4D9B-9726-BD630066A90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A62815-FFFE-4AA3-8822-673BC2BC0175}" type="datetimeFigureOut">
              <a:rPr lang="es-MX" smtClean="0"/>
              <a:t>29/01/2022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711DA55-C658-4BA4-B691-7F0AE89084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504EDBF-CD20-453B-8353-4A4830E2AD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4BDC2B-F1CF-4440-B975-1159273C34C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5072168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a 3">
            <a:extLst>
              <a:ext uri="{FF2B5EF4-FFF2-40B4-BE49-F238E27FC236}">
                <a16:creationId xmlns:a16="http://schemas.microsoft.com/office/drawing/2014/main" id="{6B3D6074-012A-49E8-ACBA-922599C804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3856253"/>
              </p:ext>
            </p:extLst>
          </p:nvPr>
        </p:nvGraphicFramePr>
        <p:xfrm>
          <a:off x="2032000" y="1353065"/>
          <a:ext cx="8127996" cy="1102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77333">
                  <a:extLst>
                    <a:ext uri="{9D8B030D-6E8A-4147-A177-3AD203B41FA5}">
                      <a16:colId xmlns:a16="http://schemas.microsoft.com/office/drawing/2014/main" val="2938036534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3616809216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4028190991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1358449996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2845131853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1631601202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4146990927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3512792142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2409577183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4040626494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3855429125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33619815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b="1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b="1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b="1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b="1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b="1" dirty="0"/>
                        <a:t>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b="1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b="1" dirty="0">
                          <a:solidFill>
                            <a:srgbClr val="FF0000"/>
                          </a:solidFill>
                        </a:rPr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b="1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b="1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b="1" dirty="0">
                          <a:solidFill>
                            <a:srgbClr val="FF0000"/>
                          </a:solidFill>
                        </a:rPr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b="1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MX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1870287"/>
                  </a:ext>
                </a:extLst>
              </a:tr>
              <a:tr h="340729">
                <a:tc>
                  <a:txBody>
                    <a:bodyPr/>
                    <a:lstStyle/>
                    <a:p>
                      <a:pPr algn="ctr"/>
                      <a:r>
                        <a:rPr lang="es-MX" b="1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b="1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b="1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b="1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b="1" dirty="0">
                          <a:solidFill>
                            <a:srgbClr val="FF0000"/>
                          </a:solidFill>
                        </a:rPr>
                        <a:t>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b="1" dirty="0"/>
                        <a:t>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b="1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b="1" dirty="0">
                          <a:solidFill>
                            <a:srgbClr val="FF0000"/>
                          </a:solidFill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b="1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b="1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b="1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MX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9256532"/>
                  </a:ext>
                </a:extLst>
              </a:tr>
              <a:tr h="340729">
                <a:tc>
                  <a:txBody>
                    <a:bodyPr/>
                    <a:lstStyle/>
                    <a:p>
                      <a:pPr algn="ctr"/>
                      <a:r>
                        <a:rPr lang="es-MX" b="1" dirty="0"/>
                        <a:t>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b="1" dirty="0"/>
                        <a:t>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b="1" dirty="0"/>
                        <a:t>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b="1" dirty="0"/>
                        <a:t>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b="1" dirty="0">
                          <a:solidFill>
                            <a:schemeClr val="tx1"/>
                          </a:solidFill>
                        </a:rPr>
                        <a:t>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b="1" dirty="0"/>
                        <a:t>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b="1" dirty="0"/>
                        <a:t>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b="1" dirty="0">
                          <a:solidFill>
                            <a:schemeClr val="tx1"/>
                          </a:solidFill>
                        </a:rPr>
                        <a:t>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b="1" dirty="0"/>
                        <a:t>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b="1" dirty="0"/>
                        <a:t>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b="1" dirty="0"/>
                        <a:t>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MX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0568890"/>
                  </a:ext>
                </a:extLst>
              </a:tr>
            </a:tbl>
          </a:graphicData>
        </a:graphic>
      </p:graphicFrame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8D497FBD-6905-497C-A8E3-B6E32FEAC3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008009"/>
              </p:ext>
            </p:extLst>
          </p:nvPr>
        </p:nvGraphicFramePr>
        <p:xfrm>
          <a:off x="2078384" y="4545206"/>
          <a:ext cx="8127996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77333">
                  <a:extLst>
                    <a:ext uri="{9D8B030D-6E8A-4147-A177-3AD203B41FA5}">
                      <a16:colId xmlns:a16="http://schemas.microsoft.com/office/drawing/2014/main" val="1758769434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3997737910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528989941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2902593316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697872436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269010286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2154954232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2649268477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216303201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523716479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2529828034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12610092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b="1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b="1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b="1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b="1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b="1" dirty="0">
                          <a:solidFill>
                            <a:srgbClr val="FF0000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b="1" dirty="0"/>
                        <a:t>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b="1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b="1" dirty="0">
                          <a:solidFill>
                            <a:srgbClr val="FF0000"/>
                          </a:solidFill>
                        </a:rPr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b="1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b="1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b="1" dirty="0">
                          <a:solidFill>
                            <a:srgbClr val="FF0000"/>
                          </a:solidFill>
                        </a:rPr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b="1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26715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b="1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b="1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b="1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b="1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b="1" dirty="0">
                          <a:solidFill>
                            <a:srgbClr val="FF0000"/>
                          </a:solidFill>
                        </a:rPr>
                        <a:t>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b="1" dirty="0"/>
                        <a:t>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b="1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b="1" dirty="0">
                          <a:solidFill>
                            <a:srgbClr val="FF0000"/>
                          </a:solidFill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b="1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b="1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b="1" dirty="0">
                          <a:solidFill>
                            <a:srgbClr val="FF0000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b="1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10587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b="1" dirty="0">
                          <a:solidFill>
                            <a:schemeClr val="tx1"/>
                          </a:solidFill>
                        </a:rPr>
                        <a:t>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b="1" dirty="0">
                          <a:solidFill>
                            <a:schemeClr val="tx1"/>
                          </a:solidFill>
                        </a:rPr>
                        <a:t>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b="1" dirty="0">
                          <a:solidFill>
                            <a:schemeClr val="tx1"/>
                          </a:solidFill>
                        </a:rPr>
                        <a:t>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b="1" dirty="0">
                          <a:solidFill>
                            <a:schemeClr val="tx1"/>
                          </a:solidFill>
                        </a:rPr>
                        <a:t>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b="1" dirty="0">
                          <a:solidFill>
                            <a:schemeClr val="tx1"/>
                          </a:solidFill>
                        </a:rPr>
                        <a:t>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b="1" dirty="0">
                          <a:solidFill>
                            <a:schemeClr val="tx1"/>
                          </a:solidFill>
                        </a:rPr>
                        <a:t>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b="1" dirty="0">
                          <a:solidFill>
                            <a:schemeClr val="tx1"/>
                          </a:solidFill>
                        </a:rPr>
                        <a:t>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b="1" dirty="0">
                          <a:solidFill>
                            <a:schemeClr val="tx1"/>
                          </a:solidFill>
                        </a:rPr>
                        <a:t>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b="1" dirty="0">
                          <a:solidFill>
                            <a:schemeClr val="tx1"/>
                          </a:solidFill>
                        </a:rPr>
                        <a:t>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b="1" dirty="0">
                          <a:solidFill>
                            <a:schemeClr val="tx1"/>
                          </a:solidFill>
                        </a:rPr>
                        <a:t>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b="1" dirty="0">
                          <a:solidFill>
                            <a:schemeClr val="tx1"/>
                          </a:solidFill>
                        </a:rPr>
                        <a:t>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b="1" dirty="0">
                          <a:solidFill>
                            <a:schemeClr val="tx1"/>
                          </a:solidFill>
                        </a:rPr>
                        <a:t>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2242991"/>
                  </a:ext>
                </a:extLst>
              </a:tr>
            </a:tbl>
          </a:graphicData>
        </a:graphic>
      </p:graphicFrame>
      <p:sp>
        <p:nvSpPr>
          <p:cNvPr id="5" name="CuadroTexto 4">
            <a:extLst>
              <a:ext uri="{FF2B5EF4-FFF2-40B4-BE49-F238E27FC236}">
                <a16:creationId xmlns:a16="http://schemas.microsoft.com/office/drawing/2014/main" id="{3BAF1D32-55B4-43C0-B379-C256D2C91374}"/>
              </a:ext>
            </a:extLst>
          </p:cNvPr>
          <p:cNvSpPr txBox="1"/>
          <p:nvPr/>
        </p:nvSpPr>
        <p:spPr>
          <a:xfrm>
            <a:off x="3419061" y="494083"/>
            <a:ext cx="5446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b="1" dirty="0">
                <a:latin typeface="Arial" panose="020B0604020202020204" pitchFamily="34" charset="0"/>
                <a:cs typeface="Arial" panose="020B0604020202020204" pitchFamily="34" charset="0"/>
              </a:rPr>
              <a:t>Alineamiento de secuencias</a:t>
            </a:r>
          </a:p>
        </p:txBody>
      </p:sp>
      <p:sp>
        <p:nvSpPr>
          <p:cNvPr id="6" name="Flecha: hacia abajo 5">
            <a:extLst>
              <a:ext uri="{FF2B5EF4-FFF2-40B4-BE49-F238E27FC236}">
                <a16:creationId xmlns:a16="http://schemas.microsoft.com/office/drawing/2014/main" id="{4C06AEFF-A3CC-487E-955D-C91ACFC5C45B}"/>
              </a:ext>
            </a:extLst>
          </p:cNvPr>
          <p:cNvSpPr/>
          <p:nvPr/>
        </p:nvSpPr>
        <p:spPr>
          <a:xfrm>
            <a:off x="5572537" y="2857585"/>
            <a:ext cx="1046922" cy="1285461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1624463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D03F91BD-A74C-4F3D-9E29-1A12D72C26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36" t="14528" r="2159" b="10283"/>
          <a:stretch/>
        </p:blipFill>
        <p:spPr>
          <a:xfrm>
            <a:off x="1403033" y="1323109"/>
            <a:ext cx="9385934" cy="4211782"/>
          </a:xfrm>
          <a:prstGeom prst="rect">
            <a:avLst/>
          </a:prstGeom>
        </p:spPr>
      </p:pic>
      <p:sp>
        <p:nvSpPr>
          <p:cNvPr id="4" name="Flecha: doblada hacia arriba 3">
            <a:extLst>
              <a:ext uri="{FF2B5EF4-FFF2-40B4-BE49-F238E27FC236}">
                <a16:creationId xmlns:a16="http://schemas.microsoft.com/office/drawing/2014/main" id="{01DD3228-DADE-4FD2-9C5C-3A7551CB460E}"/>
              </a:ext>
            </a:extLst>
          </p:cNvPr>
          <p:cNvSpPr/>
          <p:nvPr/>
        </p:nvSpPr>
        <p:spPr>
          <a:xfrm rot="5400000">
            <a:off x="4202594" y="4451676"/>
            <a:ext cx="1302631" cy="1482437"/>
          </a:xfrm>
          <a:prstGeom prst="bentUpArrow">
            <a:avLst/>
          </a:prstGeom>
          <a:solidFill>
            <a:schemeClr val="accent2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0EC5B563-A836-4FA8-966B-6478BE6300C8}"/>
              </a:ext>
            </a:extLst>
          </p:cNvPr>
          <p:cNvSpPr txBox="1"/>
          <p:nvPr/>
        </p:nvSpPr>
        <p:spPr>
          <a:xfrm>
            <a:off x="5595128" y="5192894"/>
            <a:ext cx="2926020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MX" dirty="0"/>
              <a:t>Motivo altamente conservado (</a:t>
            </a:r>
            <a:r>
              <a:rPr lang="es-MX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DejaVu Sans"/>
              </a:rPr>
              <a:t>Val182-Met192</a:t>
            </a:r>
            <a:r>
              <a:rPr lang="es-MX" dirty="0"/>
              <a:t>)</a:t>
            </a:r>
          </a:p>
        </p:txBody>
      </p:sp>
      <p:sp>
        <p:nvSpPr>
          <p:cNvPr id="6" name="Flecha: doblada 5">
            <a:extLst>
              <a:ext uri="{FF2B5EF4-FFF2-40B4-BE49-F238E27FC236}">
                <a16:creationId xmlns:a16="http://schemas.microsoft.com/office/drawing/2014/main" id="{05301087-7D4D-4383-874A-082DCDE3388E}"/>
              </a:ext>
            </a:extLst>
          </p:cNvPr>
          <p:cNvSpPr/>
          <p:nvPr/>
        </p:nvSpPr>
        <p:spPr>
          <a:xfrm>
            <a:off x="7797549" y="1323109"/>
            <a:ext cx="1272209" cy="901148"/>
          </a:xfrm>
          <a:prstGeom prst="bentArrow">
            <a:avLst/>
          </a:prstGeom>
          <a:solidFill>
            <a:schemeClr val="accent2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708A7A79-19E9-42F0-870F-A6074E567611}"/>
              </a:ext>
            </a:extLst>
          </p:cNvPr>
          <p:cNvSpPr txBox="1"/>
          <p:nvPr/>
        </p:nvSpPr>
        <p:spPr>
          <a:xfrm>
            <a:off x="9069758" y="1204756"/>
            <a:ext cx="2926020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MX" dirty="0"/>
              <a:t>Regiones en rojo </a:t>
            </a:r>
          </a:p>
          <a:p>
            <a:pPr algn="ctr"/>
            <a:r>
              <a:rPr lang="es-MX" dirty="0"/>
              <a:t>Representan hélices alfa </a:t>
            </a:r>
          </a:p>
        </p:txBody>
      </p:sp>
      <p:sp>
        <p:nvSpPr>
          <p:cNvPr id="8" name="Flecha: doblada 7">
            <a:extLst>
              <a:ext uri="{FF2B5EF4-FFF2-40B4-BE49-F238E27FC236}">
                <a16:creationId xmlns:a16="http://schemas.microsoft.com/office/drawing/2014/main" id="{74E10276-C9AE-41A9-AC17-4E134D2BC295}"/>
              </a:ext>
            </a:extLst>
          </p:cNvPr>
          <p:cNvSpPr/>
          <p:nvPr/>
        </p:nvSpPr>
        <p:spPr>
          <a:xfrm>
            <a:off x="6096000" y="3105526"/>
            <a:ext cx="1272209" cy="901148"/>
          </a:xfrm>
          <a:prstGeom prst="bentArrow">
            <a:avLst/>
          </a:prstGeom>
          <a:solidFill>
            <a:schemeClr val="accent2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2F533716-BA4A-4D52-B5DC-3B1BEFEECDA8}"/>
              </a:ext>
            </a:extLst>
          </p:cNvPr>
          <p:cNvSpPr txBox="1"/>
          <p:nvPr/>
        </p:nvSpPr>
        <p:spPr>
          <a:xfrm>
            <a:off x="7368209" y="2987173"/>
            <a:ext cx="2926020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MX" dirty="0"/>
              <a:t>Regiones azul</a:t>
            </a:r>
          </a:p>
          <a:p>
            <a:pPr algn="ctr"/>
            <a:r>
              <a:rPr lang="es-MX" dirty="0"/>
              <a:t>Representan láminas beta </a:t>
            </a:r>
          </a:p>
        </p:txBody>
      </p:sp>
      <p:sp>
        <p:nvSpPr>
          <p:cNvPr id="10" name="Flecha: hacia abajo 9">
            <a:extLst>
              <a:ext uri="{FF2B5EF4-FFF2-40B4-BE49-F238E27FC236}">
                <a16:creationId xmlns:a16="http://schemas.microsoft.com/office/drawing/2014/main" id="{4393C199-9ED8-4AF1-9876-04DE8E11266B}"/>
              </a:ext>
            </a:extLst>
          </p:cNvPr>
          <p:cNvSpPr/>
          <p:nvPr/>
        </p:nvSpPr>
        <p:spPr>
          <a:xfrm>
            <a:off x="8904519" y="1502920"/>
            <a:ext cx="450574" cy="696335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" name="Flecha: hacia abajo 10">
            <a:extLst>
              <a:ext uri="{FF2B5EF4-FFF2-40B4-BE49-F238E27FC236}">
                <a16:creationId xmlns:a16="http://schemas.microsoft.com/office/drawing/2014/main" id="{033D23CE-9725-439D-87BD-C31142F9AE18}"/>
              </a:ext>
            </a:extLst>
          </p:cNvPr>
          <p:cNvSpPr/>
          <p:nvPr/>
        </p:nvSpPr>
        <p:spPr>
          <a:xfrm>
            <a:off x="9901427" y="1502920"/>
            <a:ext cx="450574" cy="696335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F3C61120-851A-42FC-9694-39CDCB712678}"/>
              </a:ext>
            </a:extLst>
          </p:cNvPr>
          <p:cNvSpPr txBox="1"/>
          <p:nvPr/>
        </p:nvSpPr>
        <p:spPr>
          <a:xfrm>
            <a:off x="7797549" y="806585"/>
            <a:ext cx="3575081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MX" dirty="0"/>
              <a:t>Regiones en de ácidos glutámicos altamente conservado</a:t>
            </a:r>
          </a:p>
        </p:txBody>
      </p:sp>
      <p:sp>
        <p:nvSpPr>
          <p:cNvPr id="13" name="Flecha: hacia abajo 12">
            <a:extLst>
              <a:ext uri="{FF2B5EF4-FFF2-40B4-BE49-F238E27FC236}">
                <a16:creationId xmlns:a16="http://schemas.microsoft.com/office/drawing/2014/main" id="{B0C9F82E-8318-4D0D-B910-4B8CA7EE3481}"/>
              </a:ext>
            </a:extLst>
          </p:cNvPr>
          <p:cNvSpPr/>
          <p:nvPr/>
        </p:nvSpPr>
        <p:spPr>
          <a:xfrm>
            <a:off x="4254890" y="2409191"/>
            <a:ext cx="450574" cy="696335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4" name="Flecha: hacia abajo 13">
            <a:extLst>
              <a:ext uri="{FF2B5EF4-FFF2-40B4-BE49-F238E27FC236}">
                <a16:creationId xmlns:a16="http://schemas.microsoft.com/office/drawing/2014/main" id="{4B7CA975-F293-487B-93BA-244F23F68B75}"/>
              </a:ext>
            </a:extLst>
          </p:cNvPr>
          <p:cNvSpPr/>
          <p:nvPr/>
        </p:nvSpPr>
        <p:spPr>
          <a:xfrm>
            <a:off x="5251798" y="2409191"/>
            <a:ext cx="450574" cy="696335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E2184575-B086-4EAF-B1BA-63FEAFCA0DA4}"/>
              </a:ext>
            </a:extLst>
          </p:cNvPr>
          <p:cNvSpPr txBox="1"/>
          <p:nvPr/>
        </p:nvSpPr>
        <p:spPr>
          <a:xfrm>
            <a:off x="3581069" y="1679500"/>
            <a:ext cx="2926020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MX" dirty="0"/>
              <a:t>Cisteínas que forman </a:t>
            </a:r>
          </a:p>
          <a:p>
            <a:pPr algn="ctr"/>
            <a:r>
              <a:rPr lang="es-MX" dirty="0"/>
              <a:t>Enlaces disulfuro </a:t>
            </a:r>
          </a:p>
        </p:txBody>
      </p:sp>
      <p:sp>
        <p:nvSpPr>
          <p:cNvPr id="16" name="Flecha: hacia abajo 15">
            <a:extLst>
              <a:ext uri="{FF2B5EF4-FFF2-40B4-BE49-F238E27FC236}">
                <a16:creationId xmlns:a16="http://schemas.microsoft.com/office/drawing/2014/main" id="{EC409A99-03E9-4AC3-A06A-4099810C9598}"/>
              </a:ext>
            </a:extLst>
          </p:cNvPr>
          <p:cNvSpPr/>
          <p:nvPr/>
        </p:nvSpPr>
        <p:spPr>
          <a:xfrm rot="5400000">
            <a:off x="4303745" y="4619440"/>
            <a:ext cx="450574" cy="696335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4A3BD9C6-0AC3-4DB5-A37F-B3381255AC45}"/>
              </a:ext>
            </a:extLst>
          </p:cNvPr>
          <p:cNvSpPr txBox="1"/>
          <p:nvPr/>
        </p:nvSpPr>
        <p:spPr>
          <a:xfrm>
            <a:off x="4945373" y="4766476"/>
            <a:ext cx="292602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MX" dirty="0"/>
              <a:t>Zonas desordenadas</a:t>
            </a: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6AA0E535-AF49-41D6-81C6-6BC0CB50A159}"/>
              </a:ext>
            </a:extLst>
          </p:cNvPr>
          <p:cNvSpPr/>
          <p:nvPr/>
        </p:nvSpPr>
        <p:spPr>
          <a:xfrm>
            <a:off x="3340334" y="3451487"/>
            <a:ext cx="1003456" cy="300987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9" name="Flecha: hacia arriba 18">
            <a:extLst>
              <a:ext uri="{FF2B5EF4-FFF2-40B4-BE49-F238E27FC236}">
                <a16:creationId xmlns:a16="http://schemas.microsoft.com/office/drawing/2014/main" id="{07C783B6-FF77-406B-B968-26739EBDAF5A}"/>
              </a:ext>
            </a:extLst>
          </p:cNvPr>
          <p:cNvSpPr/>
          <p:nvPr/>
        </p:nvSpPr>
        <p:spPr>
          <a:xfrm>
            <a:off x="3607396" y="2861871"/>
            <a:ext cx="419562" cy="544642"/>
          </a:xfrm>
          <a:prstGeom prst="up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679A3631-F3A0-4873-993B-33D4810B1F85}"/>
              </a:ext>
            </a:extLst>
          </p:cNvPr>
          <p:cNvSpPr txBox="1"/>
          <p:nvPr/>
        </p:nvSpPr>
        <p:spPr>
          <a:xfrm>
            <a:off x="2379052" y="1323109"/>
            <a:ext cx="2926020" cy="14773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MX" dirty="0"/>
              <a:t>El porcentaje de identidad es un número que describe cuán similar es la secuencia de consulta a la secuencia de destino</a:t>
            </a:r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8D31EDF0-85CF-42D1-A8D8-A710937DF851}"/>
              </a:ext>
            </a:extLst>
          </p:cNvPr>
          <p:cNvSpPr/>
          <p:nvPr/>
        </p:nvSpPr>
        <p:spPr>
          <a:xfrm>
            <a:off x="7058138" y="4321249"/>
            <a:ext cx="310071" cy="356350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4343CE6E-D5BC-4AF2-BB84-1CA63C89443C}"/>
              </a:ext>
            </a:extLst>
          </p:cNvPr>
          <p:cNvSpPr txBox="1"/>
          <p:nvPr/>
        </p:nvSpPr>
        <p:spPr>
          <a:xfrm>
            <a:off x="3308556" y="2796028"/>
            <a:ext cx="5748251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MX" dirty="0"/>
              <a:t>La similitud es el grado de semejanza entre dos secuencias, generalmente expresado como un porcentaje de residuos similares sobre una longitud determinada de la alineación</a:t>
            </a:r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82A7DF0C-5CE8-478C-AE01-F3D4A14B9E68}"/>
              </a:ext>
            </a:extLst>
          </p:cNvPr>
          <p:cNvSpPr/>
          <p:nvPr/>
        </p:nvSpPr>
        <p:spPr>
          <a:xfrm>
            <a:off x="4823792" y="4350950"/>
            <a:ext cx="310071" cy="356350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6" name="Flecha: hacia arriba 25">
            <a:extLst>
              <a:ext uri="{FF2B5EF4-FFF2-40B4-BE49-F238E27FC236}">
                <a16:creationId xmlns:a16="http://schemas.microsoft.com/office/drawing/2014/main" id="{ECB92613-470B-49C1-8AF0-4A685F365379}"/>
              </a:ext>
            </a:extLst>
          </p:cNvPr>
          <p:cNvSpPr/>
          <p:nvPr/>
        </p:nvSpPr>
        <p:spPr>
          <a:xfrm>
            <a:off x="4773598" y="3761870"/>
            <a:ext cx="419562" cy="544642"/>
          </a:xfrm>
          <a:prstGeom prst="up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3" name="Flecha: hacia arriba 22">
            <a:extLst>
              <a:ext uri="{FF2B5EF4-FFF2-40B4-BE49-F238E27FC236}">
                <a16:creationId xmlns:a16="http://schemas.microsoft.com/office/drawing/2014/main" id="{945546EF-565C-41EA-8D55-0A9FBCC3C8AB}"/>
              </a:ext>
            </a:extLst>
          </p:cNvPr>
          <p:cNvSpPr/>
          <p:nvPr/>
        </p:nvSpPr>
        <p:spPr>
          <a:xfrm>
            <a:off x="7035075" y="3725874"/>
            <a:ext cx="419562" cy="544642"/>
          </a:xfrm>
          <a:prstGeom prst="up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800985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20" grpId="0" animBg="1"/>
      <p:bldP spid="20" grpId="1" animBg="1"/>
      <p:bldP spid="22" grpId="0" animBg="1"/>
      <p:bldP spid="22" grpId="1" animBg="1"/>
      <p:bldP spid="24" grpId="0" animBg="1"/>
      <p:bldP spid="24" grpId="1" animBg="1"/>
      <p:bldP spid="25" grpId="0" animBg="1"/>
      <p:bldP spid="25" grpId="1" animBg="1"/>
      <p:bldP spid="26" grpId="0" animBg="1"/>
      <p:bldP spid="26" grpId="1" animBg="1"/>
      <p:bldP spid="23" grpId="0" animBg="1"/>
      <p:bldP spid="23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EEB6E742-2424-4B0B-87CF-1864DFC9B5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23" t="15162" r="3423" b="8288"/>
          <a:stretch/>
        </p:blipFill>
        <p:spPr>
          <a:xfrm>
            <a:off x="447822" y="805375"/>
            <a:ext cx="11296356" cy="5247249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A283E234-3EEE-425F-AE28-C58065DE9E44}"/>
              </a:ext>
            </a:extLst>
          </p:cNvPr>
          <p:cNvSpPr txBox="1"/>
          <p:nvPr/>
        </p:nvSpPr>
        <p:spPr>
          <a:xfrm>
            <a:off x="5066575" y="5331679"/>
            <a:ext cx="49563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400" b="1" dirty="0"/>
              <a:t>Longitud:</a:t>
            </a:r>
            <a:r>
              <a:rPr lang="es-MX" sz="2400" dirty="0"/>
              <a:t> </a:t>
            </a:r>
            <a:r>
              <a:rPr lang="es-MX" sz="2400" u="sng" dirty="0"/>
              <a:t>309</a:t>
            </a:r>
          </a:p>
          <a:p>
            <a:pPr algn="ctr"/>
            <a:r>
              <a:rPr lang="es-MX" sz="2400" b="1" dirty="0"/>
              <a:t>Identity: </a:t>
            </a:r>
            <a:r>
              <a:rPr lang="es-MX" sz="2400" u="sng" dirty="0"/>
              <a:t>97/315 (31.4%)</a:t>
            </a:r>
          </a:p>
          <a:p>
            <a:pPr algn="ctr"/>
            <a:r>
              <a:rPr lang="es-MX" sz="2400" b="1" dirty="0"/>
              <a:t>Similarity:</a:t>
            </a:r>
            <a:r>
              <a:rPr lang="es-MX" sz="2400" dirty="0"/>
              <a:t>   </a:t>
            </a:r>
            <a:r>
              <a:rPr lang="es-MX" sz="2400" u="sng" dirty="0"/>
              <a:t>135/315 (44%)</a:t>
            </a:r>
          </a:p>
        </p:txBody>
      </p: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9B765272-5691-4C3C-A3DF-77AC9DD0F39C}"/>
              </a:ext>
            </a:extLst>
          </p:cNvPr>
          <p:cNvCxnSpPr>
            <a:cxnSpLocks/>
          </p:cNvCxnSpPr>
          <p:nvPr/>
        </p:nvCxnSpPr>
        <p:spPr>
          <a:xfrm>
            <a:off x="2201207" y="695325"/>
            <a:ext cx="0" cy="25768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uadroTexto 8">
            <a:extLst>
              <a:ext uri="{FF2B5EF4-FFF2-40B4-BE49-F238E27FC236}">
                <a16:creationId xmlns:a16="http://schemas.microsoft.com/office/drawing/2014/main" id="{DB65064F-C055-4C28-B21A-78A96D920682}"/>
              </a:ext>
            </a:extLst>
          </p:cNvPr>
          <p:cNvSpPr txBox="1"/>
          <p:nvPr/>
        </p:nvSpPr>
        <p:spPr>
          <a:xfrm>
            <a:off x="1621631" y="325993"/>
            <a:ext cx="15740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Posición #1</a:t>
            </a:r>
          </a:p>
        </p:txBody>
      </p:sp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9BCD7906-EA0B-4991-BAF2-3C50733968D8}"/>
              </a:ext>
            </a:extLst>
          </p:cNvPr>
          <p:cNvCxnSpPr>
            <a:cxnSpLocks/>
          </p:cNvCxnSpPr>
          <p:nvPr/>
        </p:nvCxnSpPr>
        <p:spPr>
          <a:xfrm>
            <a:off x="3868082" y="695324"/>
            <a:ext cx="0" cy="25768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uadroTexto 10">
            <a:extLst>
              <a:ext uri="{FF2B5EF4-FFF2-40B4-BE49-F238E27FC236}">
                <a16:creationId xmlns:a16="http://schemas.microsoft.com/office/drawing/2014/main" id="{A633BC62-E337-49DA-92E4-C4153C154F1D}"/>
              </a:ext>
            </a:extLst>
          </p:cNvPr>
          <p:cNvSpPr txBox="1"/>
          <p:nvPr/>
        </p:nvSpPr>
        <p:spPr>
          <a:xfrm>
            <a:off x="3195638" y="351392"/>
            <a:ext cx="15740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Posición #20</a:t>
            </a:r>
          </a:p>
        </p:txBody>
      </p: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37F309E7-EAB9-402D-9B7F-C425CD976551}"/>
              </a:ext>
            </a:extLst>
          </p:cNvPr>
          <p:cNvCxnSpPr>
            <a:cxnSpLocks/>
          </p:cNvCxnSpPr>
          <p:nvPr/>
        </p:nvCxnSpPr>
        <p:spPr>
          <a:xfrm>
            <a:off x="7544732" y="643449"/>
            <a:ext cx="0" cy="25768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uadroTexto 12">
            <a:extLst>
              <a:ext uri="{FF2B5EF4-FFF2-40B4-BE49-F238E27FC236}">
                <a16:creationId xmlns:a16="http://schemas.microsoft.com/office/drawing/2014/main" id="{14F8575C-6D28-44E5-95F0-60F264B60FB1}"/>
              </a:ext>
            </a:extLst>
          </p:cNvPr>
          <p:cNvSpPr txBox="1"/>
          <p:nvPr/>
        </p:nvSpPr>
        <p:spPr>
          <a:xfrm>
            <a:off x="2109528" y="4850686"/>
            <a:ext cx="15740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Posición #309</a:t>
            </a:r>
          </a:p>
        </p:txBody>
      </p:sp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E7FCFC5C-D798-4ABE-A6F1-47E091BAEA9E}"/>
              </a:ext>
            </a:extLst>
          </p:cNvPr>
          <p:cNvCxnSpPr>
            <a:cxnSpLocks/>
          </p:cNvCxnSpPr>
          <p:nvPr/>
        </p:nvCxnSpPr>
        <p:spPr>
          <a:xfrm>
            <a:off x="2896532" y="5220018"/>
            <a:ext cx="0" cy="25768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uadroTexto 14">
            <a:extLst>
              <a:ext uri="{FF2B5EF4-FFF2-40B4-BE49-F238E27FC236}">
                <a16:creationId xmlns:a16="http://schemas.microsoft.com/office/drawing/2014/main" id="{A52F5432-E4ED-4338-BF72-0D0591E64520}"/>
              </a:ext>
            </a:extLst>
          </p:cNvPr>
          <p:cNvSpPr txBox="1"/>
          <p:nvPr/>
        </p:nvSpPr>
        <p:spPr>
          <a:xfrm>
            <a:off x="6916478" y="325992"/>
            <a:ext cx="15740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Posición #62</a:t>
            </a:r>
          </a:p>
        </p:txBody>
      </p:sp>
    </p:spTree>
    <p:extLst>
      <p:ext uri="{BB962C8B-B14F-4D97-AF65-F5344CB8AC3E}">
        <p14:creationId xmlns:p14="http://schemas.microsoft.com/office/powerpoint/2010/main" val="10316944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E1F589EA-EA81-4D0B-AECC-CC1D80DF5E07}"/>
              </a:ext>
            </a:extLst>
          </p:cNvPr>
          <p:cNvSpPr txBox="1"/>
          <p:nvPr/>
        </p:nvSpPr>
        <p:spPr>
          <a:xfrm>
            <a:off x="422833" y="909769"/>
            <a:ext cx="12192000" cy="10375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es-MX" sz="1100" b="1" dirty="0">
                <a:solidFill>
                  <a:schemeClr val="bg1"/>
                </a:solidFill>
                <a:effectLst/>
                <a:highlight>
                  <a:srgbClr val="FF0000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3APC_PI3K_Humano</a:t>
            </a:r>
            <a:r>
              <a:rPr lang="es-MX" sz="1100" dirty="0">
                <a:effectLst/>
                <a:latin typeface="Courier New" panose="02070309020205020404" pitchFamily="49" charset="0"/>
                <a:ea typeface="Calibri" panose="020F0502020204030204" pitchFamily="34" charset="0"/>
              </a:rPr>
              <a:t>      GPLHMGS</a:t>
            </a:r>
            <a:r>
              <a:rPr lang="es-MX" sz="1100" b="1" dirty="0">
                <a:solidFill>
                  <a:srgbClr val="ED7D31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</a:rPr>
              <a:t>SEE</a:t>
            </a:r>
            <a:r>
              <a:rPr lang="es-MX" sz="1100" dirty="0">
                <a:effectLst/>
                <a:latin typeface="Courier New" panose="02070309020205020404" pitchFamily="49" charset="0"/>
                <a:ea typeface="Calibri" panose="020F0502020204030204" pitchFamily="34" charset="0"/>
              </a:rPr>
              <a:t>SQ</a:t>
            </a:r>
            <a:r>
              <a:rPr lang="es-MX" sz="1100" b="1" dirty="0">
                <a:solidFill>
                  <a:srgbClr val="4472C4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</a:rPr>
              <a:t>AFQRQL</a:t>
            </a:r>
            <a:r>
              <a:rPr lang="es-MX" sz="1100" dirty="0">
                <a:effectLst/>
                <a:latin typeface="Courier New" panose="02070309020205020404" pitchFamily="49" charset="0"/>
                <a:ea typeface="Calibri" panose="020F0502020204030204" pitchFamily="34" charset="0"/>
              </a:rPr>
              <a:t>T</a:t>
            </a:r>
            <a:r>
              <a:rPr lang="es-MX" sz="1100" b="1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</a:rPr>
              <a:t>ALIGYDVTDVSNVHDDELEFTRR</a:t>
            </a:r>
            <a:r>
              <a:rPr lang="es-MX" sz="1100" dirty="0">
                <a:effectLst/>
                <a:latin typeface="Courier New" panose="02070309020205020404" pitchFamily="49" charset="0"/>
                <a:ea typeface="Calibri" panose="020F0502020204030204" pitchFamily="34" charset="0"/>
              </a:rPr>
              <a:t>G</a:t>
            </a:r>
            <a:r>
              <a:rPr lang="es-MX" sz="1100" b="1" dirty="0">
                <a:solidFill>
                  <a:srgbClr val="FFC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</a:rPr>
              <a:t>LVTPRMAEVA</a:t>
            </a:r>
            <a:r>
              <a:rPr lang="es-MX" sz="1100" dirty="0">
                <a:effectLst/>
                <a:latin typeface="Courier New" panose="02070309020205020404" pitchFamily="49" charset="0"/>
                <a:ea typeface="Calibri" panose="020F0502020204030204" pitchFamily="34" charset="0"/>
              </a:rPr>
              <a:t>SR</a:t>
            </a:r>
            <a:r>
              <a:rPr lang="es-MX" sz="1100" b="1" dirty="0">
                <a:solidFill>
                  <a:srgbClr val="70AD47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</a:rPr>
              <a:t>DPKLYAMHPWVTSKPLPEYL</a:t>
            </a:r>
            <a:r>
              <a:rPr lang="es-MX" sz="1100" dirty="0">
                <a:effectLst/>
                <a:latin typeface="Courier New" panose="02070309020205020404" pitchFamily="49" charset="0"/>
                <a:ea typeface="Calibri" panose="020F0502020204030204" pitchFamily="34" charset="0"/>
              </a:rPr>
              <a:t>W</a:t>
            </a:r>
            <a:r>
              <a:rPr lang="es-MX" sz="1100" b="1" dirty="0">
                <a:solidFill>
                  <a:srgbClr val="A5A5A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</a:rPr>
              <a:t>KKI</a:t>
            </a:r>
            <a:r>
              <a:rPr lang="es-MX" sz="1100" dirty="0">
                <a:effectLst/>
                <a:latin typeface="Courier New" panose="02070309020205020404" pitchFamily="49" charset="0"/>
                <a:ea typeface="Calibri" panose="020F0502020204030204" pitchFamily="34" charset="0"/>
              </a:rPr>
              <a:t>A</a:t>
            </a:r>
            <a:r>
              <a:rPr lang="es-MX" sz="1100" dirty="0">
                <a:effectLst/>
                <a:highlight>
                  <a:srgbClr val="FFFF00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NNC</a:t>
            </a:r>
            <a:r>
              <a:rPr lang="es-MX" sz="1100" dirty="0">
                <a:effectLst/>
                <a:latin typeface="Courier New" panose="02070309020205020404" pitchFamily="49" charset="0"/>
                <a:ea typeface="Calibri" panose="020F0502020204030204" pitchFamily="34" charset="0"/>
              </a:rPr>
              <a:t>IF</a:t>
            </a:r>
            <a:r>
              <a:rPr lang="es-MX" sz="1100" dirty="0">
                <a:effectLst/>
                <a:highlight>
                  <a:srgbClr val="00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IVIHRSTTSQTIKVS</a:t>
            </a:r>
            <a:r>
              <a:rPr lang="es-MX" sz="1100" dirty="0">
                <a:effectLst/>
                <a:latin typeface="Courier New" panose="02070309020205020404" pitchFamily="49" charset="0"/>
                <a:ea typeface="Calibri" panose="020F0502020204030204" pitchFamily="34" charset="0"/>
              </a:rPr>
              <a:t>	100</a:t>
            </a:r>
            <a:endParaRPr lang="es-MX" sz="1100" dirty="0">
              <a:effectLst/>
              <a:latin typeface="Arial" panose="020B0604020202020204" pitchFamily="34" charset="0"/>
              <a:ea typeface="Calibri" panose="020F0502020204030204" pitchFamily="34" charset="0"/>
            </a:endParaRPr>
          </a:p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es-MX" sz="1100" b="1" dirty="0">
                <a:solidFill>
                  <a:schemeClr val="bg1"/>
                </a:solidFill>
                <a:effectLst/>
                <a:highlight>
                  <a:srgbClr val="0000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1E7V_PI3K_Jabalí</a:t>
            </a:r>
            <a:r>
              <a:rPr lang="es-MX" sz="1100" dirty="0">
                <a:effectLst/>
                <a:latin typeface="Courier New" panose="02070309020205020404" pitchFamily="49" charset="0"/>
                <a:ea typeface="Calibri" panose="020F0502020204030204" pitchFamily="34" charset="0"/>
              </a:rPr>
              <a:t>      -----AA</a:t>
            </a:r>
            <a:r>
              <a:rPr lang="es-MX" sz="1100" b="1" dirty="0">
                <a:solidFill>
                  <a:srgbClr val="ED7D31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</a:rPr>
              <a:t>SEE</a:t>
            </a:r>
            <a:r>
              <a:rPr lang="es-MX" sz="1100" dirty="0">
                <a:effectLst/>
                <a:latin typeface="Courier New" panose="02070309020205020404" pitchFamily="49" charset="0"/>
                <a:ea typeface="Calibri" panose="020F0502020204030204" pitchFamily="34" charset="0"/>
              </a:rPr>
              <a:t>TL</a:t>
            </a:r>
            <a:r>
              <a:rPr lang="es-MX" sz="1100" b="1" dirty="0">
                <a:solidFill>
                  <a:srgbClr val="4472C4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</a:rPr>
              <a:t>AFQRQL</a:t>
            </a:r>
            <a:r>
              <a:rPr lang="es-MX" sz="1100" dirty="0">
                <a:effectLst/>
                <a:latin typeface="Courier New" panose="02070309020205020404" pitchFamily="49" charset="0"/>
                <a:ea typeface="Calibri" panose="020F0502020204030204" pitchFamily="34" charset="0"/>
              </a:rPr>
              <a:t>N</a:t>
            </a:r>
            <a:r>
              <a:rPr lang="es-MX" sz="1100" b="1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</a:rPr>
              <a:t>ALIGYDVTDVSNVHDDELEFTRR</a:t>
            </a:r>
            <a:r>
              <a:rPr lang="es-MX" sz="1100" dirty="0">
                <a:effectLst/>
                <a:latin typeface="Courier New" panose="02070309020205020404" pitchFamily="49" charset="0"/>
                <a:ea typeface="Calibri" panose="020F0502020204030204" pitchFamily="34" charset="0"/>
              </a:rPr>
              <a:t>R</a:t>
            </a:r>
            <a:r>
              <a:rPr lang="es-MX" sz="1100" b="1" dirty="0">
                <a:solidFill>
                  <a:srgbClr val="FFC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</a:rPr>
              <a:t>LVTPRMAEVA</a:t>
            </a:r>
            <a:r>
              <a:rPr lang="es-MX" sz="1100" dirty="0">
                <a:effectLst/>
                <a:latin typeface="Courier New" panose="02070309020205020404" pitchFamily="49" charset="0"/>
                <a:ea typeface="Calibri" panose="020F0502020204030204" pitchFamily="34" charset="0"/>
              </a:rPr>
              <a:t>GR</a:t>
            </a:r>
            <a:r>
              <a:rPr lang="es-MX" sz="1100" b="1" dirty="0">
                <a:solidFill>
                  <a:srgbClr val="70AD47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</a:rPr>
              <a:t>DPKLYAMHPWVTSKPLPEYL</a:t>
            </a:r>
            <a:r>
              <a:rPr lang="es-MX" sz="1100" dirty="0">
                <a:effectLst/>
                <a:latin typeface="Courier New" panose="02070309020205020404" pitchFamily="49" charset="0"/>
                <a:ea typeface="Calibri" panose="020F0502020204030204" pitchFamily="34" charset="0"/>
              </a:rPr>
              <a:t>L</a:t>
            </a:r>
            <a:r>
              <a:rPr lang="es-MX" sz="1100" b="1" dirty="0">
                <a:solidFill>
                  <a:srgbClr val="A5A5A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</a:rPr>
              <a:t>KKI</a:t>
            </a:r>
            <a:r>
              <a:rPr lang="es-MX" sz="1100" dirty="0">
                <a:effectLst/>
                <a:latin typeface="Courier New" panose="02070309020205020404" pitchFamily="49" charset="0"/>
                <a:ea typeface="Calibri" panose="020F0502020204030204" pitchFamily="34" charset="0"/>
              </a:rPr>
              <a:t>T</a:t>
            </a:r>
            <a:r>
              <a:rPr lang="es-MX" sz="1100" dirty="0">
                <a:effectLst/>
                <a:highlight>
                  <a:srgbClr val="FFFF00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NNC</a:t>
            </a:r>
            <a:r>
              <a:rPr lang="es-MX" sz="1100" dirty="0">
                <a:effectLst/>
                <a:latin typeface="Courier New" panose="02070309020205020404" pitchFamily="49" charset="0"/>
                <a:ea typeface="Calibri" panose="020F0502020204030204" pitchFamily="34" charset="0"/>
              </a:rPr>
              <a:t>VF</a:t>
            </a:r>
            <a:r>
              <a:rPr lang="es-MX" sz="1100" dirty="0">
                <a:effectLst/>
                <a:highlight>
                  <a:srgbClr val="00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IVIHRSTTSQTIKVS</a:t>
            </a:r>
            <a:r>
              <a:rPr lang="es-MX" sz="1100" dirty="0">
                <a:effectLst/>
                <a:latin typeface="Courier New" panose="02070309020205020404" pitchFamily="49" charset="0"/>
                <a:ea typeface="Calibri" panose="020F0502020204030204" pitchFamily="34" charset="0"/>
              </a:rPr>
              <a:t>	95</a:t>
            </a:r>
            <a:endParaRPr lang="es-MX" sz="1100" dirty="0">
              <a:effectLst/>
              <a:latin typeface="Arial" panose="020B0604020202020204" pitchFamily="34" charset="0"/>
              <a:ea typeface="Calibri" panose="020F0502020204030204" pitchFamily="34" charset="0"/>
            </a:endParaRPr>
          </a:p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es-MX" sz="1100" dirty="0">
                <a:effectLst/>
                <a:latin typeface="Courier New" panose="02070309020205020404" pitchFamily="49" charset="0"/>
                <a:ea typeface="Calibri" panose="020F0502020204030204" pitchFamily="34" charset="0"/>
              </a:rPr>
              <a:t>                           .:***: ******.*********************** **********.********************* ***:***:****************</a:t>
            </a:r>
            <a:endParaRPr lang="es-MX" sz="1100" dirty="0">
              <a:effectLst/>
              <a:latin typeface="Arial" panose="020B0604020202020204" pitchFamily="34" charset="0"/>
              <a:ea typeface="Calibri" panose="020F0502020204030204" pitchFamily="34" charset="0"/>
            </a:endParaRPr>
          </a:p>
        </p:txBody>
      </p:sp>
      <p:pic>
        <p:nvPicPr>
          <p:cNvPr id="5" name="Imagen 4" descr="Un dibujo de una persona&#10;&#10;Descripción generada automáticamente con confianza media">
            <a:extLst>
              <a:ext uri="{FF2B5EF4-FFF2-40B4-BE49-F238E27FC236}">
                <a16:creationId xmlns:a16="http://schemas.microsoft.com/office/drawing/2014/main" id="{810306B7-3BD7-4E84-91C2-992ACE69E5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379" y="2893671"/>
            <a:ext cx="5732621" cy="2782377"/>
          </a:xfrm>
          <a:prstGeom prst="rect">
            <a:avLst/>
          </a:prstGeom>
        </p:spPr>
      </p:pic>
      <p:pic>
        <p:nvPicPr>
          <p:cNvPr id="7" name="Imagen 6" descr="Un dibujo de una persona&#10;&#10;Descripción generada automáticamente con confianza media">
            <a:extLst>
              <a:ext uri="{FF2B5EF4-FFF2-40B4-BE49-F238E27FC236}">
                <a16:creationId xmlns:a16="http://schemas.microsoft.com/office/drawing/2014/main" id="{40BF8C23-2B4C-4333-8B41-F16595383A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41" t="3642" r="25234" b="9920"/>
          <a:stretch/>
        </p:blipFill>
        <p:spPr>
          <a:xfrm>
            <a:off x="7843837" y="2596099"/>
            <a:ext cx="3157538" cy="3071735"/>
          </a:xfrm>
          <a:prstGeom prst="rect">
            <a:avLst/>
          </a:prstGeom>
        </p:spPr>
      </p:pic>
      <p:sp>
        <p:nvSpPr>
          <p:cNvPr id="8" name="Flecha: a la derecha 7">
            <a:extLst>
              <a:ext uri="{FF2B5EF4-FFF2-40B4-BE49-F238E27FC236}">
                <a16:creationId xmlns:a16="http://schemas.microsoft.com/office/drawing/2014/main" id="{066BEC46-DCCB-4C41-8391-87E55B718884}"/>
              </a:ext>
            </a:extLst>
          </p:cNvPr>
          <p:cNvSpPr/>
          <p:nvPr/>
        </p:nvSpPr>
        <p:spPr>
          <a:xfrm>
            <a:off x="6096000" y="3767704"/>
            <a:ext cx="1585913" cy="1143000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82C16390-1D40-43B2-9531-DC06C41355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11001" y="6162747"/>
            <a:ext cx="9215664" cy="30777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MX" altLang="es-MX" sz="2000" b="1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Identity: 919/966 (95.1%) </a:t>
            </a:r>
            <a:r>
              <a:rPr kumimoji="0" lang="es-MX" altLang="es-MX" sz="2000" b="1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# Similarity: 936/966 (96.9%) # Gaps: 5/966 ( 0.5%)</a:t>
            </a:r>
            <a:endParaRPr kumimoji="0" lang="es-MX" altLang="es-MX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E1917F92-7226-4163-8B68-05E985BD806C}"/>
              </a:ext>
            </a:extLst>
          </p:cNvPr>
          <p:cNvSpPr txBox="1"/>
          <p:nvPr/>
        </p:nvSpPr>
        <p:spPr>
          <a:xfrm>
            <a:off x="2425700" y="310634"/>
            <a:ext cx="751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b="1" dirty="0">
                <a:latin typeface="Arial" panose="020B0604020202020204" pitchFamily="34" charset="0"/>
                <a:cs typeface="Arial" panose="020B0604020202020204" pitchFamily="34" charset="0"/>
              </a:rPr>
              <a:t>Homología entre quinasas</a:t>
            </a:r>
          </a:p>
        </p:txBody>
      </p:sp>
      <p:sp>
        <p:nvSpPr>
          <p:cNvPr id="15" name="Flecha: a la derecha 14">
            <a:extLst>
              <a:ext uri="{FF2B5EF4-FFF2-40B4-BE49-F238E27FC236}">
                <a16:creationId xmlns:a16="http://schemas.microsoft.com/office/drawing/2014/main" id="{53F4E26E-5B36-4CED-BA88-CACA4DCB836B}"/>
              </a:ext>
            </a:extLst>
          </p:cNvPr>
          <p:cNvSpPr/>
          <p:nvPr/>
        </p:nvSpPr>
        <p:spPr>
          <a:xfrm rot="5400000">
            <a:off x="2430478" y="2264113"/>
            <a:ext cx="934449" cy="663972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9644573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44C8F5C7-7A0B-4322-9A09-A2170B414B72}"/>
              </a:ext>
            </a:extLst>
          </p:cNvPr>
          <p:cNvSpPr txBox="1"/>
          <p:nvPr/>
        </p:nvSpPr>
        <p:spPr>
          <a:xfrm>
            <a:off x="426157" y="1475322"/>
            <a:ext cx="12192000" cy="1038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es-MX" sz="1100" b="1" dirty="0">
                <a:solidFill>
                  <a:schemeClr val="bg1"/>
                </a:solidFill>
                <a:effectLst/>
                <a:highlight>
                  <a:srgbClr val="00FF00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1CJC_Jabali</a:t>
            </a:r>
            <a:r>
              <a:rPr lang="es-MX" sz="11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     RCAF</a:t>
            </a:r>
            <a:r>
              <a:rPr lang="es-MX" sz="1100" b="1" dirty="0">
                <a:solidFill>
                  <a:schemeClr val="accent1"/>
                </a:solidFill>
                <a:effectLst/>
                <a:highlight>
                  <a:srgbClr val="00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Y</a:t>
            </a:r>
            <a:r>
              <a:rPr lang="es-MX" sz="11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GNV--EV</a:t>
            </a:r>
            <a:r>
              <a:rPr lang="es-MX" sz="1100" b="1" dirty="0">
                <a:solidFill>
                  <a:schemeClr val="accent2"/>
                </a:solidFill>
                <a:effectLst/>
                <a:highlight>
                  <a:srgbClr val="00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G</a:t>
            </a:r>
            <a:r>
              <a:rPr lang="es-MX" sz="11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R</a:t>
            </a:r>
            <a:r>
              <a:rPr lang="es-MX" sz="1100" b="1" dirty="0">
                <a:solidFill>
                  <a:schemeClr val="accent6"/>
                </a:solidFill>
                <a:effectLst/>
                <a:highlight>
                  <a:srgbClr val="00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DV</a:t>
            </a:r>
            <a:r>
              <a:rPr lang="es-MX" sz="11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TVQELQDAYHAVV</a:t>
            </a:r>
            <a:r>
              <a:rPr lang="es-MX" sz="1100" b="1" dirty="0">
                <a:solidFill>
                  <a:srgbClr val="FF0000"/>
                </a:solidFill>
                <a:effectLst/>
                <a:highlight>
                  <a:srgbClr val="00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L</a:t>
            </a:r>
            <a:r>
              <a:rPr lang="es-MX" sz="11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S</a:t>
            </a:r>
            <a:r>
              <a:rPr lang="es-MX" sz="1100" b="1" dirty="0">
                <a:solidFill>
                  <a:schemeClr val="bg1">
                    <a:lumMod val="50000"/>
                  </a:schemeClr>
                </a:solidFill>
                <a:effectLst/>
                <a:highlight>
                  <a:srgbClr val="00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Y</a:t>
            </a:r>
            <a:r>
              <a:rPr lang="es-MX" sz="11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GAEDHQALDIP</a:t>
            </a:r>
            <a:r>
              <a:rPr lang="es-MX" sz="1100" dirty="0">
                <a:effectLst/>
                <a:highlight>
                  <a:srgbClr val="00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GE</a:t>
            </a:r>
            <a:r>
              <a:rPr lang="es-MX" sz="11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ELP</a:t>
            </a:r>
            <a:r>
              <a:rPr lang="es-MX" sz="1100" dirty="0">
                <a:effectLst/>
                <a:highlight>
                  <a:srgbClr val="00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GV</a:t>
            </a:r>
            <a:r>
              <a:rPr lang="es-MX" sz="11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F</a:t>
            </a:r>
            <a:r>
              <a:rPr lang="es-MX" sz="1100" dirty="0">
                <a:effectLst/>
                <a:highlight>
                  <a:srgbClr val="00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S</a:t>
            </a:r>
            <a:r>
              <a:rPr lang="es-MX" sz="11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ARAFVGWY--------N</a:t>
            </a:r>
            <a:r>
              <a:rPr lang="es-MX" sz="1100" dirty="0">
                <a:effectLst/>
                <a:highlight>
                  <a:srgbClr val="00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G</a:t>
            </a:r>
            <a:r>
              <a:rPr lang="es-MX" sz="11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LPENRE</a:t>
            </a:r>
            <a:r>
              <a:rPr lang="es-MX" sz="1100" dirty="0">
                <a:effectLst/>
                <a:highlight>
                  <a:srgbClr val="00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L</a:t>
            </a:r>
            <a:r>
              <a:rPr lang="es-MX" sz="11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A</a:t>
            </a:r>
            <a:r>
              <a:rPr lang="es-MX" sz="1100" dirty="0">
                <a:effectLst/>
                <a:highlight>
                  <a:srgbClr val="00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PD</a:t>
            </a:r>
            <a:r>
              <a:rPr lang="es-MX" sz="11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LSCDTAVI</a:t>
            </a:r>
            <a:r>
              <a:rPr lang="es-MX" sz="1100" dirty="0">
                <a:effectLst/>
                <a:highlight>
                  <a:srgbClr val="00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L</a:t>
            </a:r>
            <a:r>
              <a:rPr lang="es-MX" sz="11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GQ</a:t>
            </a:r>
            <a:r>
              <a:rPr lang="es-MX" sz="1100" dirty="0">
                <a:effectLst/>
                <a:highlight>
                  <a:srgbClr val="00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G</a:t>
            </a:r>
            <a:r>
              <a:rPr lang="es-MX" sz="11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NVALDVAR	162</a:t>
            </a:r>
          </a:p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es-MX" sz="1100" b="1" dirty="0">
                <a:solidFill>
                  <a:schemeClr val="bg1"/>
                </a:solidFill>
                <a:effectLst/>
                <a:highlight>
                  <a:srgbClr val="800080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1EWY_Cianobacteria</a:t>
            </a:r>
            <a:r>
              <a:rPr lang="es-MX" sz="11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KLRL</a:t>
            </a:r>
            <a:r>
              <a:rPr lang="es-MX" sz="1100" b="1" dirty="0">
                <a:solidFill>
                  <a:schemeClr val="accent1"/>
                </a:solidFill>
                <a:effectLst/>
                <a:highlight>
                  <a:srgbClr val="00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Y</a:t>
            </a:r>
            <a:r>
              <a:rPr lang="es-MX" sz="11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SIASTRH</a:t>
            </a:r>
            <a:r>
              <a:rPr lang="es-MX" sz="1100" b="1" dirty="0">
                <a:solidFill>
                  <a:schemeClr val="accent2"/>
                </a:solidFill>
                <a:effectLst/>
                <a:highlight>
                  <a:srgbClr val="00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G</a:t>
            </a:r>
            <a:r>
              <a:rPr lang="es-MX" sz="11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D</a:t>
            </a:r>
            <a:r>
              <a:rPr lang="es-MX" sz="1100" b="1" dirty="0">
                <a:solidFill>
                  <a:schemeClr val="accent6"/>
                </a:solidFill>
                <a:effectLst/>
                <a:highlight>
                  <a:srgbClr val="00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DV</a:t>
            </a:r>
            <a:r>
              <a:rPr lang="es-MX" sz="11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DDKTIS--LCVRQ</a:t>
            </a:r>
            <a:r>
              <a:rPr lang="es-MX" sz="1100" b="1" dirty="0">
                <a:solidFill>
                  <a:srgbClr val="FF0000"/>
                </a:solidFill>
                <a:effectLst/>
                <a:highlight>
                  <a:srgbClr val="00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L</a:t>
            </a:r>
            <a:r>
              <a:rPr lang="es-MX" sz="11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E</a:t>
            </a:r>
            <a:r>
              <a:rPr lang="es-MX" sz="1100" b="1" dirty="0">
                <a:solidFill>
                  <a:schemeClr val="bg1">
                    <a:lumMod val="50000"/>
                  </a:schemeClr>
                </a:solidFill>
                <a:effectLst/>
                <a:highlight>
                  <a:srgbClr val="00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Y</a:t>
            </a:r>
            <a:r>
              <a:rPr lang="es-MX" sz="11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KH------PES</a:t>
            </a:r>
            <a:r>
              <a:rPr lang="es-MX" sz="1100" dirty="0">
                <a:effectLst/>
                <a:highlight>
                  <a:srgbClr val="00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GE</a:t>
            </a:r>
            <a:r>
              <a:rPr lang="es-MX" sz="11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TVY</a:t>
            </a:r>
            <a:r>
              <a:rPr lang="es-MX" sz="1100" dirty="0">
                <a:effectLst/>
                <a:highlight>
                  <a:srgbClr val="00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GV</a:t>
            </a:r>
            <a:r>
              <a:rPr lang="es-MX" sz="11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C</a:t>
            </a:r>
            <a:r>
              <a:rPr lang="es-MX" sz="1100" dirty="0">
                <a:effectLst/>
                <a:highlight>
                  <a:srgbClr val="00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S</a:t>
            </a:r>
            <a:r>
              <a:rPr lang="es-MX" sz="11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T--YLTHIEPGSEVKIT</a:t>
            </a:r>
            <a:r>
              <a:rPr lang="es-MX" sz="1100" dirty="0">
                <a:effectLst/>
                <a:highlight>
                  <a:srgbClr val="00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G</a:t>
            </a:r>
            <a:r>
              <a:rPr lang="es-MX" sz="11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PVGKEM</a:t>
            </a:r>
            <a:r>
              <a:rPr lang="es-MX" sz="1100" dirty="0">
                <a:effectLst/>
                <a:highlight>
                  <a:srgbClr val="00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L</a:t>
            </a:r>
            <a:r>
              <a:rPr lang="es-MX" sz="11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L</a:t>
            </a:r>
            <a:r>
              <a:rPr lang="es-MX" sz="1100" dirty="0">
                <a:effectLst/>
                <a:highlight>
                  <a:srgbClr val="00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PD</a:t>
            </a:r>
            <a:r>
              <a:rPr lang="es-MX" sz="11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DPEANVIM</a:t>
            </a:r>
            <a:r>
              <a:rPr lang="es-MX" sz="1100" dirty="0">
                <a:effectLst/>
                <a:highlight>
                  <a:srgbClr val="00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L</a:t>
            </a:r>
            <a:r>
              <a:rPr lang="es-MX" sz="11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AT</a:t>
            </a:r>
            <a:r>
              <a:rPr lang="es-MX" sz="1100" dirty="0">
                <a:effectLst/>
                <a:highlight>
                  <a:srgbClr val="00FF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G</a:t>
            </a:r>
            <a:r>
              <a:rPr lang="es-MX" sz="11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TGIA----	160</a:t>
            </a:r>
          </a:p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es-MX" sz="11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                :  :*. .  . * **  : :.    .  *.*           ** : ** *:  ::           .*   :. * **    ..::*. *.       </a:t>
            </a:r>
          </a:p>
        </p:txBody>
      </p:sp>
      <p:pic>
        <p:nvPicPr>
          <p:cNvPr id="5" name="Imagen 4" descr="Un dibujo de una persona&#10;&#10;Descripción generada automáticamente con confianza baja">
            <a:extLst>
              <a:ext uri="{FF2B5EF4-FFF2-40B4-BE49-F238E27FC236}">
                <a16:creationId xmlns:a16="http://schemas.microsoft.com/office/drawing/2014/main" id="{5F0C68F5-84F0-44C1-8172-F8E8537FD3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13" t="1926" r="25104" b="5360"/>
          <a:stretch/>
        </p:blipFill>
        <p:spPr>
          <a:xfrm>
            <a:off x="347135" y="3045178"/>
            <a:ext cx="2463800" cy="2236054"/>
          </a:xfrm>
          <a:prstGeom prst="rect">
            <a:avLst/>
          </a:prstGeom>
        </p:spPr>
      </p:pic>
      <p:pic>
        <p:nvPicPr>
          <p:cNvPr id="7" name="Imagen 6" descr="Un dibujo de una flor&#10;&#10;Descripción generada automáticamente con confianza media">
            <a:extLst>
              <a:ext uri="{FF2B5EF4-FFF2-40B4-BE49-F238E27FC236}">
                <a16:creationId xmlns:a16="http://schemas.microsoft.com/office/drawing/2014/main" id="{681D0E7B-B6E9-440D-B670-B15DB4D9D55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17" t="5026" r="26667" b="2832"/>
          <a:stretch/>
        </p:blipFill>
        <p:spPr>
          <a:xfrm>
            <a:off x="2810935" y="3045178"/>
            <a:ext cx="2463800" cy="2328797"/>
          </a:xfrm>
          <a:prstGeom prst="rect">
            <a:avLst/>
          </a:prstGeom>
        </p:spPr>
      </p:pic>
      <p:pic>
        <p:nvPicPr>
          <p:cNvPr id="9" name="Imagen 8" descr="Un dibujo de una persona&#10;&#10;Descripción generada automáticamente con confianza media">
            <a:extLst>
              <a:ext uri="{FF2B5EF4-FFF2-40B4-BE49-F238E27FC236}">
                <a16:creationId xmlns:a16="http://schemas.microsoft.com/office/drawing/2014/main" id="{7E1CEB2A-8288-4832-9565-680F4CE7506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11" t="8841" r="18056" b="8173"/>
          <a:stretch/>
        </p:blipFill>
        <p:spPr>
          <a:xfrm>
            <a:off x="7738535" y="2752093"/>
            <a:ext cx="3737013" cy="2822223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208F0596-47BA-4B9D-BA59-0BB4270CECFB}"/>
              </a:ext>
            </a:extLst>
          </p:cNvPr>
          <p:cNvSpPr txBox="1"/>
          <p:nvPr/>
        </p:nvSpPr>
        <p:spPr>
          <a:xfrm>
            <a:off x="2460978" y="464284"/>
            <a:ext cx="69991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400" b="1" dirty="0"/>
              <a:t>¿Son homólogas estas dos federroxinas?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A77F8151-9D22-43FA-94BD-6342CD890762}"/>
              </a:ext>
            </a:extLst>
          </p:cNvPr>
          <p:cNvSpPr txBox="1"/>
          <p:nvPr/>
        </p:nvSpPr>
        <p:spPr>
          <a:xfrm>
            <a:off x="478365" y="5812982"/>
            <a:ext cx="1096433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highlight>
                  <a:srgbClr val="FFFF00"/>
                </a:highlight>
              </a:rPr>
              <a:t># Identity: 84/499 (16.8%)</a:t>
            </a:r>
            <a:r>
              <a:rPr lang="en-US" sz="2400" dirty="0"/>
              <a:t> # Similarity: 121/499 (24.2%) # Gaps: 235/499 (47.1%)</a:t>
            </a:r>
            <a:endParaRPr lang="es-MX" sz="2400" dirty="0"/>
          </a:p>
        </p:txBody>
      </p:sp>
      <p:sp>
        <p:nvSpPr>
          <p:cNvPr id="13" name="Flecha: a la derecha 12">
            <a:extLst>
              <a:ext uri="{FF2B5EF4-FFF2-40B4-BE49-F238E27FC236}">
                <a16:creationId xmlns:a16="http://schemas.microsoft.com/office/drawing/2014/main" id="{C6D2DB52-D3A4-4111-8F5E-59FB59C1082B}"/>
              </a:ext>
            </a:extLst>
          </p:cNvPr>
          <p:cNvSpPr/>
          <p:nvPr/>
        </p:nvSpPr>
        <p:spPr>
          <a:xfrm>
            <a:off x="5729200" y="4025822"/>
            <a:ext cx="1585913" cy="637504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4" name="Flecha: a la derecha 13">
            <a:extLst>
              <a:ext uri="{FF2B5EF4-FFF2-40B4-BE49-F238E27FC236}">
                <a16:creationId xmlns:a16="http://schemas.microsoft.com/office/drawing/2014/main" id="{33D6607B-9EEB-40AD-B11B-AB447F747F35}"/>
              </a:ext>
            </a:extLst>
          </p:cNvPr>
          <p:cNvSpPr/>
          <p:nvPr/>
        </p:nvSpPr>
        <p:spPr>
          <a:xfrm rot="5400000">
            <a:off x="1657172" y="2582864"/>
            <a:ext cx="800950" cy="513151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6532281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23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Freeform: Shape 25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ectangle 27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29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Freeform: Shape 31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2" name="Isosceles Triangle 33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834DA745-D46B-4CB4-A1D1-4EF7A6A311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5245"/>
          <a:stretch/>
        </p:blipFill>
        <p:spPr>
          <a:xfrm>
            <a:off x="5872287" y="1201175"/>
            <a:ext cx="5415939" cy="4057155"/>
          </a:xfrm>
          <a:prstGeom prst="rect">
            <a:avLst/>
          </a:prstGeom>
          <a:ln>
            <a:noFill/>
          </a:ln>
        </p:spPr>
      </p:pic>
      <p:sp>
        <p:nvSpPr>
          <p:cNvPr id="53" name="Isosceles Triangle 35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AD9A3FA-C995-4718-AC99-262DAB6181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693" y="636562"/>
            <a:ext cx="5318559" cy="5584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47762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A6408658-8CD8-4D89-BB4D-5110B16104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063" t="17577" r="25625" b="9610"/>
          <a:stretch/>
        </p:blipFill>
        <p:spPr>
          <a:xfrm>
            <a:off x="3333750" y="1174750"/>
            <a:ext cx="5524500" cy="4991100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C16EB6C9-5809-4EBC-B1FA-D3B212F82E61}"/>
              </a:ext>
            </a:extLst>
          </p:cNvPr>
          <p:cNvSpPr txBox="1"/>
          <p:nvPr/>
        </p:nvSpPr>
        <p:spPr>
          <a:xfrm>
            <a:off x="2269067" y="102453"/>
            <a:ext cx="78083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400" b="1" dirty="0"/>
              <a:t>Utilización de valores de puntaje de la matriz para la evaluación numérica de un alineamiento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7368CFA9-D449-4A41-9695-16F15036FA2E}"/>
              </a:ext>
            </a:extLst>
          </p:cNvPr>
          <p:cNvSpPr txBox="1"/>
          <p:nvPr/>
        </p:nvSpPr>
        <p:spPr>
          <a:xfrm>
            <a:off x="8585200" y="1174750"/>
            <a:ext cx="2984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b="1" dirty="0" err="1"/>
              <a:t>BLO</a:t>
            </a:r>
            <a:r>
              <a:rPr lang="es-MX" dirty="0" err="1"/>
              <a:t>cs</a:t>
            </a:r>
            <a:r>
              <a:rPr lang="es-MX" dirty="0"/>
              <a:t> </a:t>
            </a:r>
            <a:r>
              <a:rPr lang="es-MX" b="1" dirty="0" err="1"/>
              <a:t>SU</a:t>
            </a:r>
            <a:r>
              <a:rPr lang="es-MX" dirty="0" err="1"/>
              <a:t>bstitution</a:t>
            </a:r>
            <a:r>
              <a:rPr lang="es-MX" dirty="0"/>
              <a:t> </a:t>
            </a:r>
            <a:r>
              <a:rPr lang="es-MX" b="1" dirty="0"/>
              <a:t>M</a:t>
            </a:r>
            <a:r>
              <a:rPr lang="es-MX" dirty="0"/>
              <a:t>atrix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8DDC2F7B-51E7-4086-9821-1201AA532F3B}"/>
              </a:ext>
            </a:extLst>
          </p:cNvPr>
          <p:cNvSpPr txBox="1"/>
          <p:nvPr/>
        </p:nvSpPr>
        <p:spPr>
          <a:xfrm>
            <a:off x="8388350" y="2253218"/>
            <a:ext cx="3378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dirty="0"/>
              <a:t>Matriz de sustitución de bloques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E2D5A459-7D96-4B4B-AA71-873B82A948C1}"/>
              </a:ext>
            </a:extLst>
          </p:cNvPr>
          <p:cNvSpPr txBox="1"/>
          <p:nvPr/>
        </p:nvSpPr>
        <p:spPr>
          <a:xfrm>
            <a:off x="8585200" y="1642586"/>
            <a:ext cx="2984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b="1" dirty="0"/>
              <a:t>BLOSUM</a:t>
            </a:r>
          </a:p>
        </p:txBody>
      </p:sp>
    </p:spTree>
    <p:extLst>
      <p:ext uri="{BB962C8B-B14F-4D97-AF65-F5344CB8AC3E}">
        <p14:creationId xmlns:p14="http://schemas.microsoft.com/office/powerpoint/2010/main" val="32191213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7463A893-73C4-4A50-803A-E6B2D126679E}"/>
              </a:ext>
            </a:extLst>
          </p:cNvPr>
          <p:cNvSpPr txBox="1"/>
          <p:nvPr/>
        </p:nvSpPr>
        <p:spPr>
          <a:xfrm>
            <a:off x="3048000" y="64365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dirty="0"/>
              <a:t>¿CUÁL MATRIZ?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F003563C-48D1-4E37-9B16-754DBE828F07}"/>
              </a:ext>
            </a:extLst>
          </p:cNvPr>
          <p:cNvSpPr txBox="1"/>
          <p:nvPr/>
        </p:nvSpPr>
        <p:spPr>
          <a:xfrm>
            <a:off x="5022850" y="1780826"/>
            <a:ext cx="21463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dirty="0"/>
              <a:t>BLOSUM62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6D65DAC9-5995-4676-8DD9-A5C3D4247154}"/>
              </a:ext>
            </a:extLst>
          </p:cNvPr>
          <p:cNvSpPr txBox="1"/>
          <p:nvPr/>
        </p:nvSpPr>
        <p:spPr>
          <a:xfrm>
            <a:off x="8763000" y="1818926"/>
            <a:ext cx="21463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dirty="0"/>
              <a:t>BLOSUM45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649BDAE2-A224-418E-85FC-0E6AFC566714}"/>
              </a:ext>
            </a:extLst>
          </p:cNvPr>
          <p:cNvSpPr txBox="1"/>
          <p:nvPr/>
        </p:nvSpPr>
        <p:spPr>
          <a:xfrm>
            <a:off x="990600" y="1780826"/>
            <a:ext cx="21463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dirty="0"/>
              <a:t>BLOSUM90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CCDE2B99-EC1A-4DAB-820D-24B756808123}"/>
              </a:ext>
            </a:extLst>
          </p:cNvPr>
          <p:cNvSpPr txBox="1"/>
          <p:nvPr/>
        </p:nvSpPr>
        <p:spPr>
          <a:xfrm>
            <a:off x="1079500" y="2818791"/>
            <a:ext cx="21463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dirty="0"/>
              <a:t>Menos divergente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F7BF2CCC-3DAA-4601-B75E-FE662606F021}"/>
              </a:ext>
            </a:extLst>
          </p:cNvPr>
          <p:cNvSpPr txBox="1"/>
          <p:nvPr/>
        </p:nvSpPr>
        <p:spPr>
          <a:xfrm>
            <a:off x="8851900" y="2856891"/>
            <a:ext cx="21463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dirty="0"/>
              <a:t>Más divergente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100F6272-ADD2-4403-9EB7-01175A133655}"/>
              </a:ext>
            </a:extLst>
          </p:cNvPr>
          <p:cNvSpPr txBox="1"/>
          <p:nvPr/>
        </p:nvSpPr>
        <p:spPr>
          <a:xfrm>
            <a:off x="1104900" y="3998162"/>
            <a:ext cx="21463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dirty="0"/>
              <a:t>Globina de humano vs</a:t>
            </a:r>
          </a:p>
          <a:p>
            <a:pPr algn="ctr"/>
            <a:r>
              <a:rPr lang="es-MX" dirty="0"/>
              <a:t>Globina chimpancé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AD6A4E21-FD9B-4ABD-9447-2D36B6EF057F}"/>
              </a:ext>
            </a:extLst>
          </p:cNvPr>
          <p:cNvSpPr txBox="1"/>
          <p:nvPr/>
        </p:nvSpPr>
        <p:spPr>
          <a:xfrm>
            <a:off x="8851900" y="3994060"/>
            <a:ext cx="21463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dirty="0"/>
              <a:t>Globina de humano vs</a:t>
            </a:r>
          </a:p>
          <a:p>
            <a:pPr algn="ctr"/>
            <a:r>
              <a:rPr lang="es-MX" dirty="0"/>
              <a:t>Globina bacteriana</a:t>
            </a:r>
          </a:p>
        </p:txBody>
      </p:sp>
      <p:sp>
        <p:nvSpPr>
          <p:cNvPr id="11" name="Flecha: a la izquierda y derecha 10">
            <a:extLst>
              <a:ext uri="{FF2B5EF4-FFF2-40B4-BE49-F238E27FC236}">
                <a16:creationId xmlns:a16="http://schemas.microsoft.com/office/drawing/2014/main" id="{9569C1CC-734A-42DD-8B51-0C778A868BCF}"/>
              </a:ext>
            </a:extLst>
          </p:cNvPr>
          <p:cNvSpPr/>
          <p:nvPr/>
        </p:nvSpPr>
        <p:spPr>
          <a:xfrm>
            <a:off x="3092449" y="2818791"/>
            <a:ext cx="6007102" cy="482599"/>
          </a:xfrm>
          <a:prstGeom prst="left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6432058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>
            <a:extLst>
              <a:ext uri="{FF2B5EF4-FFF2-40B4-BE49-F238E27FC236}">
                <a16:creationId xmlns:a16="http://schemas.microsoft.com/office/drawing/2014/main" id="{18A86706-1C13-4980-9B4E-D975E467CE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87" t="34251" r="7292" b="10166"/>
          <a:stretch/>
        </p:blipFill>
        <p:spPr>
          <a:xfrm>
            <a:off x="4862551" y="3742464"/>
            <a:ext cx="7082791" cy="2514600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01251D24-EA08-4E1C-B2CB-AAEA4D2D6FA5}"/>
              </a:ext>
            </a:extLst>
          </p:cNvPr>
          <p:cNvSpPr txBox="1"/>
          <p:nvPr/>
        </p:nvSpPr>
        <p:spPr>
          <a:xfrm>
            <a:off x="519527" y="1230997"/>
            <a:ext cx="6098344" cy="70788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just"/>
            <a:r>
              <a:rPr lang="es-MX" sz="2000" dirty="0">
                <a:solidFill>
                  <a:schemeClr val="tx1"/>
                </a:solidFill>
              </a:rPr>
              <a:t>Glicosil hidrolasas (GH) con tamaños que van desde 20 </a:t>
            </a:r>
            <a:r>
              <a:rPr lang="es-MX" sz="2000" dirty="0" err="1">
                <a:solidFill>
                  <a:schemeClr val="tx1"/>
                </a:solidFill>
              </a:rPr>
              <a:t>kDa</a:t>
            </a:r>
            <a:r>
              <a:rPr lang="es-MX" sz="2000" dirty="0">
                <a:solidFill>
                  <a:schemeClr val="tx1"/>
                </a:solidFill>
              </a:rPr>
              <a:t> hasta aproximadamente 90 </a:t>
            </a:r>
            <a:r>
              <a:rPr lang="es-MX" sz="2000" dirty="0" err="1">
                <a:solidFill>
                  <a:schemeClr val="tx1"/>
                </a:solidFill>
              </a:rPr>
              <a:t>kDa</a:t>
            </a:r>
            <a:r>
              <a:rPr lang="es-MX" sz="2000" dirty="0">
                <a:solidFill>
                  <a:schemeClr val="tx1"/>
                </a:solidFill>
              </a:rPr>
              <a:t>. 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9F77584C-A0EE-45C3-808C-432715DCE34B}"/>
              </a:ext>
            </a:extLst>
          </p:cNvPr>
          <p:cNvSpPr txBox="1"/>
          <p:nvPr/>
        </p:nvSpPr>
        <p:spPr>
          <a:xfrm>
            <a:off x="519528" y="2252347"/>
            <a:ext cx="6098343" cy="40011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s-MX" sz="2000" dirty="0">
                <a:solidFill>
                  <a:schemeClr val="tx1"/>
                </a:solidFill>
              </a:rPr>
              <a:t>Presentes en una amplia gama de organismos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A432D94C-7FD7-4872-85A2-9E616DEC8F4C}"/>
              </a:ext>
            </a:extLst>
          </p:cNvPr>
          <p:cNvSpPr txBox="1"/>
          <p:nvPr/>
        </p:nvSpPr>
        <p:spPr>
          <a:xfrm>
            <a:off x="4163616" y="430407"/>
            <a:ext cx="3864767" cy="5232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s-MX" sz="2800" dirty="0"/>
              <a:t>Quitinasas en general</a:t>
            </a:r>
          </a:p>
        </p:txBody>
      </p:sp>
      <p:pic>
        <p:nvPicPr>
          <p:cNvPr id="3" name="Imagen 2" descr="Imagen que contiene collar, brazalete, flor&#10;&#10;Descripción generada automáticamente">
            <a:extLst>
              <a:ext uri="{FF2B5EF4-FFF2-40B4-BE49-F238E27FC236}">
                <a16:creationId xmlns:a16="http://schemas.microsoft.com/office/drawing/2014/main" id="{8B1622B8-D001-4594-B411-7EB30E99251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31" r="28928" b="14628"/>
          <a:stretch/>
        </p:blipFill>
        <p:spPr>
          <a:xfrm rot="5400000">
            <a:off x="820985" y="2366590"/>
            <a:ext cx="3412630" cy="4561284"/>
          </a:xfrm>
          <a:prstGeom prst="rect">
            <a:avLst/>
          </a:prstGeom>
        </p:spPr>
      </p:pic>
      <p:pic>
        <p:nvPicPr>
          <p:cNvPr id="7" name="Imagen 6" descr="Pantalla de computadora con fondo negro&#10;&#10;Descripción generada automáticamente con confianza baja">
            <a:extLst>
              <a:ext uri="{FF2B5EF4-FFF2-40B4-BE49-F238E27FC236}">
                <a16:creationId xmlns:a16="http://schemas.microsoft.com/office/drawing/2014/main" id="{455857C0-0192-460D-86A4-FF1B671138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8383" y="1410620"/>
            <a:ext cx="2868037" cy="2018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3303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5B55AC49-1CF7-42EA-B200-6654EF8CF168}"/>
              </a:ext>
            </a:extLst>
          </p:cNvPr>
          <p:cNvSpPr txBox="1"/>
          <p:nvPr/>
        </p:nvSpPr>
        <p:spPr>
          <a:xfrm>
            <a:off x="3576982" y="288312"/>
            <a:ext cx="5038035" cy="5232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s-MX" sz="2800" dirty="0"/>
              <a:t>Quitinasas de papaya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BDF3779-D1BA-4E22-99B8-E9CA16402EB6}"/>
              </a:ext>
            </a:extLst>
          </p:cNvPr>
          <p:cNvSpPr txBox="1"/>
          <p:nvPr/>
        </p:nvSpPr>
        <p:spPr>
          <a:xfrm>
            <a:off x="1616765" y="1520352"/>
            <a:ext cx="1895061" cy="36933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s-MX" dirty="0"/>
              <a:t>Familia GH19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CC8F2968-8DCC-442B-BB23-71D177B9F673}"/>
              </a:ext>
            </a:extLst>
          </p:cNvPr>
          <p:cNvSpPr txBox="1"/>
          <p:nvPr/>
        </p:nvSpPr>
        <p:spPr>
          <a:xfrm>
            <a:off x="1616765" y="2110862"/>
            <a:ext cx="1895061" cy="36933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s-MX" dirty="0"/>
              <a:t>Clases I y IV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94751E9A-6677-4D83-B306-83808CE4164A}"/>
              </a:ext>
            </a:extLst>
          </p:cNvPr>
          <p:cNvSpPr txBox="1"/>
          <p:nvPr/>
        </p:nvSpPr>
        <p:spPr>
          <a:xfrm>
            <a:off x="5580270" y="2378694"/>
            <a:ext cx="6096000" cy="64633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just"/>
            <a:r>
              <a:rPr lang="es-MX" dirty="0"/>
              <a:t>Se han reportado secuencias de proteínas de quitinasas de papaya, de las que se deriva una estructura cristalográfica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A5925157-1C76-4F67-8095-C382598F38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6736" y="3289821"/>
            <a:ext cx="3458081" cy="3458081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9E6B14BE-B065-42CD-8C83-7FEF094AE319}"/>
              </a:ext>
            </a:extLst>
          </p:cNvPr>
          <p:cNvSpPr txBox="1"/>
          <p:nvPr/>
        </p:nvSpPr>
        <p:spPr>
          <a:xfrm>
            <a:off x="515730" y="5230119"/>
            <a:ext cx="4638104" cy="6463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just"/>
            <a:r>
              <a:rPr lang="es-MX" dirty="0"/>
              <a:t>La papaya (</a:t>
            </a:r>
            <a:r>
              <a:rPr lang="es-MX" dirty="0" err="1"/>
              <a:t>Tainung</a:t>
            </a:r>
            <a:r>
              <a:rPr lang="es-MX" dirty="0"/>
              <a:t>) es un cultivo de importancia mundial para el consumo humano.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34C50BA3-9A28-41FF-9868-3D45E1985AA3}"/>
              </a:ext>
            </a:extLst>
          </p:cNvPr>
          <p:cNvSpPr txBox="1"/>
          <p:nvPr/>
        </p:nvSpPr>
        <p:spPr>
          <a:xfrm>
            <a:off x="5580270" y="1467567"/>
            <a:ext cx="6096000" cy="64633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just"/>
            <a:r>
              <a:rPr lang="es-MX" dirty="0"/>
              <a:t>Mecanismos de defensa que emplean este tipo de proteínas contra microorganismos patógenos (hongos y bacterias).</a:t>
            </a:r>
          </a:p>
        </p:txBody>
      </p:sp>
      <p:pic>
        <p:nvPicPr>
          <p:cNvPr id="5" name="Imagen 4" descr="Un plato con fruta naranjas&#10;&#10;Descripción generada automáticamente">
            <a:extLst>
              <a:ext uri="{FF2B5EF4-FFF2-40B4-BE49-F238E27FC236}">
                <a16:creationId xmlns:a16="http://schemas.microsoft.com/office/drawing/2014/main" id="{54BB10A3-4A52-4BB1-8469-8908334BD1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295" y="3025025"/>
            <a:ext cx="2271999" cy="1889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3859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>
            <a:extLst>
              <a:ext uri="{FF2B5EF4-FFF2-40B4-BE49-F238E27FC236}">
                <a16:creationId xmlns:a16="http://schemas.microsoft.com/office/drawing/2014/main" id="{06B0E96F-62CD-4863-B838-D53CEC89DA18}"/>
              </a:ext>
            </a:extLst>
          </p:cNvPr>
          <p:cNvSpPr txBox="1"/>
          <p:nvPr/>
        </p:nvSpPr>
        <p:spPr>
          <a:xfrm>
            <a:off x="242590" y="1417707"/>
            <a:ext cx="4301908" cy="402258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2800" b="1" dirty="0">
              <a:solidFill>
                <a:schemeClr val="tx1"/>
              </a:solidFill>
            </a:endParaRP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3600" b="1" dirty="0">
              <a:solidFill>
                <a:schemeClr val="tx1"/>
              </a:solidFill>
            </a:endParaRP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3600" b="1" dirty="0">
                <a:solidFill>
                  <a:schemeClr val="tx1"/>
                </a:solidFill>
              </a:rPr>
              <a:t>Quitinasa Tainung2 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3600" b="1" dirty="0">
                <a:solidFill>
                  <a:schemeClr val="tx1"/>
                </a:solidFill>
              </a:rPr>
              <a:t>GH19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3600" b="1" dirty="0" err="1">
                <a:solidFill>
                  <a:schemeClr val="tx1"/>
                </a:solidFill>
              </a:rPr>
              <a:t>Clase</a:t>
            </a:r>
            <a:r>
              <a:rPr lang="en-US" sz="3600" b="1" dirty="0">
                <a:solidFill>
                  <a:schemeClr val="tx1"/>
                </a:solidFill>
              </a:rPr>
              <a:t> IV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DF9EB411-1F6E-44BC-B1AE-CEB4A3C8565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1" r="-1" b="-1"/>
          <a:stretch/>
        </p:blipFill>
        <p:spPr>
          <a:xfrm>
            <a:off x="3402419" y="1262621"/>
            <a:ext cx="8546991" cy="4332757"/>
          </a:xfrm>
          <a:custGeom>
            <a:avLst/>
            <a:gdLst/>
            <a:ahLst/>
            <a:cxnLst/>
            <a:rect l="l" t="t" r="r" b="b"/>
            <a:pathLst>
              <a:path w="7287684" h="3694372">
                <a:moveTo>
                  <a:pt x="1047969" y="0"/>
                </a:moveTo>
                <a:lnTo>
                  <a:pt x="7287684" y="0"/>
                </a:lnTo>
                <a:lnTo>
                  <a:pt x="7287684" y="814388"/>
                </a:lnTo>
                <a:lnTo>
                  <a:pt x="7287684" y="3694372"/>
                </a:lnTo>
                <a:lnTo>
                  <a:pt x="471411" y="3694372"/>
                </a:lnTo>
                <a:lnTo>
                  <a:pt x="470992" y="3686621"/>
                </a:lnTo>
                <a:cubicBezTo>
                  <a:pt x="458999" y="3642419"/>
                  <a:pt x="427907" y="3602236"/>
                  <a:pt x="376383" y="3554015"/>
                </a:cubicBezTo>
                <a:cubicBezTo>
                  <a:pt x="315976" y="3500438"/>
                  <a:pt x="255568" y="3454003"/>
                  <a:pt x="170288" y="3407569"/>
                </a:cubicBezTo>
                <a:cubicBezTo>
                  <a:pt x="365723" y="3382565"/>
                  <a:pt x="163181" y="3296841"/>
                  <a:pt x="230695" y="3243263"/>
                </a:cubicBezTo>
                <a:cubicBezTo>
                  <a:pt x="369276" y="3221831"/>
                  <a:pt x="479431" y="3393282"/>
                  <a:pt x="667759" y="3343275"/>
                </a:cubicBezTo>
                <a:cubicBezTo>
                  <a:pt x="440344" y="3196828"/>
                  <a:pt x="184501" y="3150393"/>
                  <a:pt x="17493" y="2953940"/>
                </a:cubicBezTo>
                <a:cubicBezTo>
                  <a:pt x="56580" y="2911078"/>
                  <a:pt x="95667" y="2953940"/>
                  <a:pt x="127647" y="2936081"/>
                </a:cubicBezTo>
                <a:cubicBezTo>
                  <a:pt x="127647" y="2925365"/>
                  <a:pt x="500751" y="2993232"/>
                  <a:pt x="522071" y="2714625"/>
                </a:cubicBezTo>
                <a:cubicBezTo>
                  <a:pt x="529178" y="2714625"/>
                  <a:pt x="536285" y="2714625"/>
                  <a:pt x="543391" y="2703909"/>
                </a:cubicBezTo>
                <a:cubicBezTo>
                  <a:pt x="582478" y="2664619"/>
                  <a:pt x="546945" y="2571750"/>
                  <a:pt x="610905" y="2564606"/>
                </a:cubicBezTo>
                <a:cubicBezTo>
                  <a:pt x="681973" y="2557462"/>
                  <a:pt x="749487" y="2525315"/>
                  <a:pt x="824107" y="2543175"/>
                </a:cubicBezTo>
                <a:cubicBezTo>
                  <a:pt x="880961" y="2557462"/>
                  <a:pt x="941368" y="2575322"/>
                  <a:pt x="1001776" y="2575322"/>
                </a:cubicBezTo>
                <a:cubicBezTo>
                  <a:pt x="1065736" y="2575322"/>
                  <a:pt x="1154570" y="2696766"/>
                  <a:pt x="1193658" y="2536031"/>
                </a:cubicBezTo>
                <a:cubicBezTo>
                  <a:pt x="1193658" y="2528888"/>
                  <a:pt x="1303812" y="2546747"/>
                  <a:pt x="1364219" y="2553891"/>
                </a:cubicBezTo>
                <a:cubicBezTo>
                  <a:pt x="1413966" y="2561035"/>
                  <a:pt x="1474374" y="2593181"/>
                  <a:pt x="1509907" y="2528888"/>
                </a:cubicBezTo>
                <a:cubicBezTo>
                  <a:pt x="1527674" y="2489596"/>
                  <a:pt x="1442393" y="2418159"/>
                  <a:pt x="1367772" y="2411015"/>
                </a:cubicBezTo>
                <a:cubicBezTo>
                  <a:pt x="1300259" y="2403872"/>
                  <a:pt x="1232745" y="2396728"/>
                  <a:pt x="1168784" y="2411015"/>
                </a:cubicBezTo>
                <a:cubicBezTo>
                  <a:pt x="1090610" y="2428875"/>
                  <a:pt x="1047969" y="2400300"/>
                  <a:pt x="1026649" y="2336007"/>
                </a:cubicBezTo>
                <a:cubicBezTo>
                  <a:pt x="1001776" y="2268141"/>
                  <a:pt x="955582" y="2232422"/>
                  <a:pt x="891621" y="2200275"/>
                </a:cubicBezTo>
                <a:cubicBezTo>
                  <a:pt x="735273" y="2121694"/>
                  <a:pt x="586032" y="2028825"/>
                  <a:pt x="415470" y="1982390"/>
                </a:cubicBezTo>
                <a:cubicBezTo>
                  <a:pt x="383490" y="1975246"/>
                  <a:pt x="344403" y="1960959"/>
                  <a:pt x="330189" y="1900238"/>
                </a:cubicBezTo>
                <a:cubicBezTo>
                  <a:pt x="792127" y="1993106"/>
                  <a:pt x="1211424" y="2232422"/>
                  <a:pt x="1687576" y="2218135"/>
                </a:cubicBezTo>
                <a:cubicBezTo>
                  <a:pt x="1559654" y="2143125"/>
                  <a:pt x="1406860" y="2139554"/>
                  <a:pt x="1268278" y="2085975"/>
                </a:cubicBezTo>
                <a:cubicBezTo>
                  <a:pt x="1367772" y="2046685"/>
                  <a:pt x="1460160" y="2089547"/>
                  <a:pt x="1552548" y="2110978"/>
                </a:cubicBezTo>
                <a:cubicBezTo>
                  <a:pt x="1630722" y="2128837"/>
                  <a:pt x="1701789" y="2132410"/>
                  <a:pt x="1708896" y="2021681"/>
                </a:cubicBezTo>
                <a:cubicBezTo>
                  <a:pt x="1708896" y="2010965"/>
                  <a:pt x="1708896" y="2003821"/>
                  <a:pt x="1708896" y="1993106"/>
                </a:cubicBezTo>
                <a:cubicBezTo>
                  <a:pt x="1680469" y="1946672"/>
                  <a:pt x="1641382" y="1925240"/>
                  <a:pt x="1591635" y="1910953"/>
                </a:cubicBezTo>
                <a:cubicBezTo>
                  <a:pt x="1563208" y="1903809"/>
                  <a:pt x="1524121" y="1889522"/>
                  <a:pt x="1524121" y="1857375"/>
                </a:cubicBezTo>
                <a:cubicBezTo>
                  <a:pt x="1527674" y="1735931"/>
                  <a:pt x="1431733" y="1700212"/>
                  <a:pt x="1339346" y="1664493"/>
                </a:cubicBezTo>
                <a:cubicBezTo>
                  <a:pt x="1389093" y="1603772"/>
                  <a:pt x="1431733" y="1646635"/>
                  <a:pt x="1470820" y="1643062"/>
                </a:cubicBezTo>
                <a:cubicBezTo>
                  <a:pt x="1495694" y="1639491"/>
                  <a:pt x="1520567" y="1635919"/>
                  <a:pt x="1520567" y="1603772"/>
                </a:cubicBezTo>
                <a:cubicBezTo>
                  <a:pt x="1520567" y="1578769"/>
                  <a:pt x="1509907" y="1546622"/>
                  <a:pt x="1485034" y="1546622"/>
                </a:cubicBezTo>
                <a:cubicBezTo>
                  <a:pt x="1328686" y="1543050"/>
                  <a:pt x="1239851" y="1371600"/>
                  <a:pt x="1076396" y="1371600"/>
                </a:cubicBezTo>
                <a:cubicBezTo>
                  <a:pt x="976902" y="1371600"/>
                  <a:pt x="1126144" y="1275159"/>
                  <a:pt x="1044416" y="1235869"/>
                </a:cubicBezTo>
                <a:cubicBezTo>
                  <a:pt x="1026649" y="1225153"/>
                  <a:pt x="1094163" y="1210866"/>
                  <a:pt x="1122590" y="1214437"/>
                </a:cubicBezTo>
                <a:cubicBezTo>
                  <a:pt x="1151017" y="1218009"/>
                  <a:pt x="1175891" y="1243013"/>
                  <a:pt x="1211424" y="1225153"/>
                </a:cubicBezTo>
                <a:cubicBezTo>
                  <a:pt x="1229191" y="1160860"/>
                  <a:pt x="1182997" y="1135856"/>
                  <a:pt x="1140357" y="1117997"/>
                </a:cubicBezTo>
                <a:cubicBezTo>
                  <a:pt x="1047969" y="1075135"/>
                  <a:pt x="955582" y="1025129"/>
                  <a:pt x="852534" y="1010841"/>
                </a:cubicBezTo>
                <a:cubicBezTo>
                  <a:pt x="817001" y="1007269"/>
                  <a:pt x="795680" y="989409"/>
                  <a:pt x="799234" y="953690"/>
                </a:cubicBezTo>
                <a:cubicBezTo>
                  <a:pt x="806340" y="907256"/>
                  <a:pt x="841874" y="921544"/>
                  <a:pt x="870301" y="925115"/>
                </a:cubicBezTo>
                <a:cubicBezTo>
                  <a:pt x="888068" y="928688"/>
                  <a:pt x="905835" y="939403"/>
                  <a:pt x="923602" y="914400"/>
                </a:cubicBezTo>
                <a:cubicBezTo>
                  <a:pt x="611794" y="724198"/>
                  <a:pt x="409919" y="684684"/>
                  <a:pt x="132090" y="589415"/>
                </a:cubicBezTo>
                <a:lnTo>
                  <a:pt x="31922" y="552917"/>
                </a:lnTo>
                <a:lnTo>
                  <a:pt x="26859" y="541335"/>
                </a:lnTo>
                <a:cubicBezTo>
                  <a:pt x="20137" y="534929"/>
                  <a:pt x="8953" y="532232"/>
                  <a:pt x="0" y="527681"/>
                </a:cubicBezTo>
                <a:cubicBezTo>
                  <a:pt x="5969" y="516305"/>
                  <a:pt x="7617" y="502963"/>
                  <a:pt x="17905" y="493550"/>
                </a:cubicBezTo>
                <a:cubicBezTo>
                  <a:pt x="23947" y="488022"/>
                  <a:pt x="35344" y="487159"/>
                  <a:pt x="44763" y="486724"/>
                </a:cubicBezTo>
                <a:lnTo>
                  <a:pt x="165722" y="483650"/>
                </a:lnTo>
                <a:lnTo>
                  <a:pt x="193385" y="498723"/>
                </a:lnTo>
                <a:cubicBezTo>
                  <a:pt x="210263" y="511671"/>
                  <a:pt x="227142" y="525066"/>
                  <a:pt x="315976" y="535781"/>
                </a:cubicBezTo>
                <a:cubicBezTo>
                  <a:pt x="401257" y="546497"/>
                  <a:pt x="479431" y="582216"/>
                  <a:pt x="575372" y="525066"/>
                </a:cubicBezTo>
                <a:cubicBezTo>
                  <a:pt x="639332" y="485775"/>
                  <a:pt x="742380" y="528637"/>
                  <a:pt x="820554" y="560785"/>
                </a:cubicBezTo>
                <a:cubicBezTo>
                  <a:pt x="884515" y="589360"/>
                  <a:pt x="948475" y="596503"/>
                  <a:pt x="1033756" y="560785"/>
                </a:cubicBezTo>
                <a:cubicBezTo>
                  <a:pt x="955582" y="539354"/>
                  <a:pt x="895175" y="521494"/>
                  <a:pt x="834767" y="507206"/>
                </a:cubicBezTo>
                <a:cubicBezTo>
                  <a:pt x="785020" y="496491"/>
                  <a:pt x="756593" y="471488"/>
                  <a:pt x="760147" y="417909"/>
                </a:cubicBezTo>
                <a:cubicBezTo>
                  <a:pt x="760147" y="389334"/>
                  <a:pt x="749487" y="350044"/>
                  <a:pt x="785020" y="335757"/>
                </a:cubicBezTo>
                <a:cubicBezTo>
                  <a:pt x="813447" y="321469"/>
                  <a:pt x="852534" y="335757"/>
                  <a:pt x="866748" y="360759"/>
                </a:cubicBezTo>
                <a:cubicBezTo>
                  <a:pt x="884515" y="407194"/>
                  <a:pt x="902281" y="450056"/>
                  <a:pt x="962689" y="453629"/>
                </a:cubicBezTo>
                <a:cubicBezTo>
                  <a:pt x="1044416" y="460771"/>
                  <a:pt x="998222" y="432197"/>
                  <a:pt x="984009" y="396478"/>
                </a:cubicBezTo>
                <a:cubicBezTo>
                  <a:pt x="969795" y="357188"/>
                  <a:pt x="1012436" y="346472"/>
                  <a:pt x="1040863" y="353615"/>
                </a:cubicBezTo>
                <a:cubicBezTo>
                  <a:pt x="1147464" y="385763"/>
                  <a:pt x="1257618" y="328613"/>
                  <a:pt x="1367772" y="375047"/>
                </a:cubicBezTo>
                <a:cubicBezTo>
                  <a:pt x="1339346" y="260747"/>
                  <a:pt x="1278938" y="210741"/>
                  <a:pt x="1151017" y="192881"/>
                </a:cubicBezTo>
                <a:cubicBezTo>
                  <a:pt x="1104823" y="189310"/>
                  <a:pt x="1055076" y="196453"/>
                  <a:pt x="1012436" y="164306"/>
                </a:cubicBezTo>
                <a:cubicBezTo>
                  <a:pt x="987562" y="146447"/>
                  <a:pt x="962689" y="125016"/>
                  <a:pt x="980456" y="89297"/>
                </a:cubicBezTo>
                <a:cubicBezTo>
                  <a:pt x="991116" y="64294"/>
                  <a:pt x="1019542" y="64294"/>
                  <a:pt x="1044416" y="71437"/>
                </a:cubicBezTo>
                <a:cubicBezTo>
                  <a:pt x="1147464" y="110728"/>
                  <a:pt x="1257618" y="121444"/>
                  <a:pt x="1364219" y="135731"/>
                </a:cubicBezTo>
                <a:cubicBezTo>
                  <a:pt x="1381986" y="139303"/>
                  <a:pt x="1399753" y="146447"/>
                  <a:pt x="1417520" y="110728"/>
                </a:cubicBezTo>
                <a:cubicBezTo>
                  <a:pt x="1293152" y="78581"/>
                  <a:pt x="1172337" y="35719"/>
                  <a:pt x="1047969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0051274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Tabla 4">
            <a:extLst>
              <a:ext uri="{FF2B5EF4-FFF2-40B4-BE49-F238E27FC236}">
                <a16:creationId xmlns:a16="http://schemas.microsoft.com/office/drawing/2014/main" id="{E26BFFBE-480F-490F-9F18-070BDB15FF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7341399"/>
              </p:ext>
            </p:extLst>
          </p:nvPr>
        </p:nvGraphicFramePr>
        <p:xfrm>
          <a:off x="643467" y="720485"/>
          <a:ext cx="10905070" cy="54170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08184">
                  <a:extLst>
                    <a:ext uri="{9D8B030D-6E8A-4147-A177-3AD203B41FA5}">
                      <a16:colId xmlns:a16="http://schemas.microsoft.com/office/drawing/2014/main" val="4247994389"/>
                    </a:ext>
                  </a:extLst>
                </a:gridCol>
                <a:gridCol w="1169586">
                  <a:extLst>
                    <a:ext uri="{9D8B030D-6E8A-4147-A177-3AD203B41FA5}">
                      <a16:colId xmlns:a16="http://schemas.microsoft.com/office/drawing/2014/main" val="2454822661"/>
                    </a:ext>
                  </a:extLst>
                </a:gridCol>
                <a:gridCol w="1516126">
                  <a:extLst>
                    <a:ext uri="{9D8B030D-6E8A-4147-A177-3AD203B41FA5}">
                      <a16:colId xmlns:a16="http://schemas.microsoft.com/office/drawing/2014/main" val="2050062922"/>
                    </a:ext>
                  </a:extLst>
                </a:gridCol>
                <a:gridCol w="1239461">
                  <a:extLst>
                    <a:ext uri="{9D8B030D-6E8A-4147-A177-3AD203B41FA5}">
                      <a16:colId xmlns:a16="http://schemas.microsoft.com/office/drawing/2014/main" val="1160109621"/>
                    </a:ext>
                  </a:extLst>
                </a:gridCol>
                <a:gridCol w="1516126">
                  <a:extLst>
                    <a:ext uri="{9D8B030D-6E8A-4147-A177-3AD203B41FA5}">
                      <a16:colId xmlns:a16="http://schemas.microsoft.com/office/drawing/2014/main" val="2267541498"/>
                    </a:ext>
                  </a:extLst>
                </a:gridCol>
                <a:gridCol w="1239461">
                  <a:extLst>
                    <a:ext uri="{9D8B030D-6E8A-4147-A177-3AD203B41FA5}">
                      <a16:colId xmlns:a16="http://schemas.microsoft.com/office/drawing/2014/main" val="4193058156"/>
                    </a:ext>
                  </a:extLst>
                </a:gridCol>
                <a:gridCol w="1516126">
                  <a:extLst>
                    <a:ext uri="{9D8B030D-6E8A-4147-A177-3AD203B41FA5}">
                      <a16:colId xmlns:a16="http://schemas.microsoft.com/office/drawing/2014/main" val="1061696128"/>
                    </a:ext>
                  </a:extLst>
                </a:gridCol>
              </a:tblGrid>
              <a:tr h="541703">
                <a:tc>
                  <a:txBody>
                    <a:bodyPr/>
                    <a:lstStyle/>
                    <a:p>
                      <a:pPr algn="ctr"/>
                      <a:r>
                        <a:rPr lang="es-MX" sz="24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acqua</a:t>
                      </a:r>
                    </a:p>
                  </a:txBody>
                  <a:tcPr marL="123114" marR="123114" marT="61557" marB="61557"/>
                </a:tc>
                <a:tc>
                  <a:txBody>
                    <a:bodyPr/>
                    <a:lstStyle/>
                    <a:p>
                      <a:endParaRPr lang="es-MX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3114" marR="123114" marT="61557" marB="6155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</a:p>
                  </a:txBody>
                  <a:tcPr marL="123114" marR="123114" marT="61557" marB="6155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</a:t>
                      </a:r>
                    </a:p>
                  </a:txBody>
                  <a:tcPr marL="123114" marR="123114" marT="61557" marB="6155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</a:t>
                      </a:r>
                    </a:p>
                  </a:txBody>
                  <a:tcPr marL="123114" marR="123114" marT="61557" marB="6155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</a:t>
                      </a:r>
                    </a:p>
                  </a:txBody>
                  <a:tcPr marL="123114" marR="123114" marT="61557" marB="6155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</a:p>
                  </a:txBody>
                  <a:tcPr marL="123114" marR="123114" marT="61557" marB="61557"/>
                </a:tc>
                <a:extLst>
                  <a:ext uri="{0D108BD9-81ED-4DB2-BD59-A6C34878D82A}">
                    <a16:rowId xmlns:a16="http://schemas.microsoft.com/office/drawing/2014/main" val="2650662302"/>
                  </a:ext>
                </a:extLst>
              </a:tr>
              <a:tr h="541703">
                <a:tc>
                  <a:txBody>
                    <a:bodyPr/>
                    <a:lstStyle/>
                    <a:p>
                      <a:pPr algn="ctr"/>
                      <a:r>
                        <a:rPr lang="es-MX" sz="24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aqua</a:t>
                      </a:r>
                    </a:p>
                  </a:txBody>
                  <a:tcPr marL="123114" marR="123114" marT="61557" marB="61557"/>
                </a:tc>
                <a:tc>
                  <a:txBody>
                    <a:bodyPr/>
                    <a:lstStyle/>
                    <a:p>
                      <a:endParaRPr lang="es-MX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3114" marR="123114" marT="61557" marB="6155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</a:p>
                  </a:txBody>
                  <a:tcPr marL="123114" marR="123114" marT="61557" marB="6155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</a:t>
                      </a:r>
                    </a:p>
                  </a:txBody>
                  <a:tcPr marL="123114" marR="123114" marT="61557" marB="6155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</a:t>
                      </a:r>
                    </a:p>
                  </a:txBody>
                  <a:tcPr marL="123114" marR="123114" marT="61557" marB="6155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</a:p>
                  </a:txBody>
                  <a:tcPr marL="123114" marR="123114" marT="61557" marB="61557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MX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3114" marR="123114" marT="61557" marB="61557"/>
                </a:tc>
                <a:extLst>
                  <a:ext uri="{0D108BD9-81ED-4DB2-BD59-A6C34878D82A}">
                    <a16:rowId xmlns:a16="http://schemas.microsoft.com/office/drawing/2014/main" val="1492718250"/>
                  </a:ext>
                </a:extLst>
              </a:tr>
              <a:tr h="541703">
                <a:tc>
                  <a:txBody>
                    <a:bodyPr/>
                    <a:lstStyle/>
                    <a:p>
                      <a:pPr algn="ctr"/>
                      <a:r>
                        <a:rPr lang="es-MX" sz="24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agua</a:t>
                      </a:r>
                    </a:p>
                  </a:txBody>
                  <a:tcPr marL="123114" marR="123114" marT="61557" marB="61557"/>
                </a:tc>
                <a:tc>
                  <a:txBody>
                    <a:bodyPr/>
                    <a:lstStyle/>
                    <a:p>
                      <a:endParaRPr lang="es-MX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3114" marR="123114" marT="61557" marB="6155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</a:p>
                  </a:txBody>
                  <a:tcPr marL="123114" marR="123114" marT="61557" marB="6155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</a:t>
                      </a:r>
                    </a:p>
                  </a:txBody>
                  <a:tcPr marL="123114" marR="123114" marT="61557" marB="6155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</a:t>
                      </a:r>
                    </a:p>
                  </a:txBody>
                  <a:tcPr marL="123114" marR="123114" marT="61557" marB="6155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</a:p>
                  </a:txBody>
                  <a:tcPr marL="123114" marR="123114" marT="61557" marB="61557"/>
                </a:tc>
                <a:tc>
                  <a:txBody>
                    <a:bodyPr/>
                    <a:lstStyle/>
                    <a:p>
                      <a:pPr algn="ctr"/>
                      <a:endParaRPr lang="es-MX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3114" marR="123114" marT="61557" marB="61557"/>
                </a:tc>
                <a:extLst>
                  <a:ext uri="{0D108BD9-81ED-4DB2-BD59-A6C34878D82A}">
                    <a16:rowId xmlns:a16="http://schemas.microsoft.com/office/drawing/2014/main" val="187077569"/>
                  </a:ext>
                </a:extLst>
              </a:tr>
              <a:tr h="541703">
                <a:tc>
                  <a:txBody>
                    <a:bodyPr/>
                    <a:lstStyle/>
                    <a:p>
                      <a:pPr algn="ctr"/>
                      <a:r>
                        <a:rPr lang="es-MX" sz="24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aigua</a:t>
                      </a:r>
                    </a:p>
                  </a:txBody>
                  <a:tcPr marL="123114" marR="123114" marT="61557" marB="61557"/>
                </a:tc>
                <a:tc>
                  <a:txBody>
                    <a:bodyPr/>
                    <a:lstStyle/>
                    <a:p>
                      <a:endParaRPr lang="es-MX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3114" marR="123114" marT="61557" marB="6155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</a:p>
                  </a:txBody>
                  <a:tcPr marL="123114" marR="123114" marT="61557" marB="6155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</a:t>
                      </a:r>
                    </a:p>
                  </a:txBody>
                  <a:tcPr marL="123114" marR="123114" marT="61557" marB="6155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</a:t>
                      </a:r>
                    </a:p>
                  </a:txBody>
                  <a:tcPr marL="123114" marR="123114" marT="61557" marB="6155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</a:t>
                      </a:r>
                    </a:p>
                  </a:txBody>
                  <a:tcPr marL="123114" marR="123114" marT="61557" marB="6155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</a:p>
                  </a:txBody>
                  <a:tcPr marL="123114" marR="123114" marT="61557" marB="61557"/>
                </a:tc>
                <a:extLst>
                  <a:ext uri="{0D108BD9-81ED-4DB2-BD59-A6C34878D82A}">
                    <a16:rowId xmlns:a16="http://schemas.microsoft.com/office/drawing/2014/main" val="3109767471"/>
                  </a:ext>
                </a:extLst>
              </a:tr>
              <a:tr h="541703">
                <a:tc>
                  <a:txBody>
                    <a:bodyPr/>
                    <a:lstStyle/>
                    <a:p>
                      <a:pPr algn="ctr"/>
                      <a:r>
                        <a:rPr lang="es-MX" sz="24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auga</a:t>
                      </a:r>
                    </a:p>
                  </a:txBody>
                  <a:tcPr marL="123114" marR="123114" marT="61557" marB="61557"/>
                </a:tc>
                <a:tc>
                  <a:txBody>
                    <a:bodyPr/>
                    <a:lstStyle/>
                    <a:p>
                      <a:endParaRPr lang="es-MX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3114" marR="123114" marT="61557" marB="6155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</a:p>
                  </a:txBody>
                  <a:tcPr marL="123114" marR="123114" marT="61557" marB="6155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</a:t>
                      </a:r>
                    </a:p>
                  </a:txBody>
                  <a:tcPr marL="123114" marR="123114" marT="61557" marB="6155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</a:t>
                      </a:r>
                    </a:p>
                  </a:txBody>
                  <a:tcPr marL="123114" marR="123114" marT="61557" marB="6155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</a:p>
                  </a:txBody>
                  <a:tcPr marL="123114" marR="123114" marT="61557" marB="61557"/>
                </a:tc>
                <a:tc>
                  <a:txBody>
                    <a:bodyPr/>
                    <a:lstStyle/>
                    <a:p>
                      <a:pPr algn="ctr"/>
                      <a:endParaRPr lang="es-MX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3114" marR="123114" marT="61557" marB="61557"/>
                </a:tc>
                <a:extLst>
                  <a:ext uri="{0D108BD9-81ED-4DB2-BD59-A6C34878D82A}">
                    <a16:rowId xmlns:a16="http://schemas.microsoft.com/office/drawing/2014/main" val="2175891996"/>
                  </a:ext>
                </a:extLst>
              </a:tr>
              <a:tr h="541703">
                <a:tc>
                  <a:txBody>
                    <a:bodyPr/>
                    <a:lstStyle/>
                    <a:p>
                      <a:pPr algn="ctr"/>
                      <a:r>
                        <a:rPr lang="es-MX" sz="24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aka</a:t>
                      </a:r>
                    </a:p>
                  </a:txBody>
                  <a:tcPr marL="123114" marR="123114" marT="61557" marB="61557"/>
                </a:tc>
                <a:tc>
                  <a:txBody>
                    <a:bodyPr/>
                    <a:lstStyle/>
                    <a:p>
                      <a:endParaRPr lang="es-MX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3114" marR="123114" marT="61557" marB="6155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</a:p>
                  </a:txBody>
                  <a:tcPr marL="123114" marR="123114" marT="61557" marB="6155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</a:t>
                      </a:r>
                    </a:p>
                  </a:txBody>
                  <a:tcPr marL="123114" marR="123114" marT="61557" marB="6155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</a:p>
                  </a:txBody>
                  <a:tcPr marL="123114" marR="123114" marT="61557" marB="61557"/>
                </a:tc>
                <a:tc>
                  <a:txBody>
                    <a:bodyPr/>
                    <a:lstStyle/>
                    <a:p>
                      <a:pPr algn="ctr"/>
                      <a:endParaRPr lang="es-MX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3114" marR="123114" marT="61557" marB="61557"/>
                </a:tc>
                <a:tc>
                  <a:txBody>
                    <a:bodyPr/>
                    <a:lstStyle/>
                    <a:p>
                      <a:pPr algn="ctr"/>
                      <a:endParaRPr lang="es-MX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3114" marR="123114" marT="61557" marB="61557"/>
                </a:tc>
                <a:extLst>
                  <a:ext uri="{0D108BD9-81ED-4DB2-BD59-A6C34878D82A}">
                    <a16:rowId xmlns:a16="http://schemas.microsoft.com/office/drawing/2014/main" val="2230883660"/>
                  </a:ext>
                </a:extLst>
              </a:tr>
              <a:tr h="541703">
                <a:tc>
                  <a:txBody>
                    <a:bodyPr/>
                    <a:lstStyle/>
                    <a:p>
                      <a:pPr algn="ctr"/>
                      <a:endParaRPr lang="es-MX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3114" marR="123114" marT="61557" marB="61557"/>
                </a:tc>
                <a:tc>
                  <a:txBody>
                    <a:bodyPr/>
                    <a:lstStyle/>
                    <a:p>
                      <a:endParaRPr lang="es-MX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3114" marR="123114" marT="61557" marB="61557"/>
                </a:tc>
                <a:tc>
                  <a:txBody>
                    <a:bodyPr/>
                    <a:lstStyle/>
                    <a:p>
                      <a:pPr algn="ctr"/>
                      <a:endParaRPr lang="es-MX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3114" marR="123114" marT="61557" marB="61557"/>
                </a:tc>
                <a:tc>
                  <a:txBody>
                    <a:bodyPr/>
                    <a:lstStyle/>
                    <a:p>
                      <a:pPr algn="ctr"/>
                      <a:endParaRPr lang="es-MX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3114" marR="123114" marT="61557" marB="61557"/>
                </a:tc>
                <a:tc>
                  <a:txBody>
                    <a:bodyPr/>
                    <a:lstStyle/>
                    <a:p>
                      <a:pPr algn="ctr"/>
                      <a:endParaRPr lang="es-MX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3114" marR="123114" marT="61557" marB="61557"/>
                </a:tc>
                <a:tc>
                  <a:txBody>
                    <a:bodyPr/>
                    <a:lstStyle/>
                    <a:p>
                      <a:pPr algn="ctr"/>
                      <a:endParaRPr lang="es-MX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3114" marR="123114" marT="61557" marB="61557"/>
                </a:tc>
                <a:tc>
                  <a:txBody>
                    <a:bodyPr/>
                    <a:lstStyle/>
                    <a:p>
                      <a:pPr algn="ctr"/>
                      <a:endParaRPr lang="es-MX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3114" marR="123114" marT="61557" marB="61557"/>
                </a:tc>
                <a:extLst>
                  <a:ext uri="{0D108BD9-81ED-4DB2-BD59-A6C34878D82A}">
                    <a16:rowId xmlns:a16="http://schemas.microsoft.com/office/drawing/2014/main" val="3221583973"/>
                  </a:ext>
                </a:extLst>
              </a:tr>
              <a:tr h="541703">
                <a:tc>
                  <a:txBody>
                    <a:bodyPr/>
                    <a:lstStyle/>
                    <a:p>
                      <a:pPr algn="ctr"/>
                      <a:r>
                        <a:rPr lang="es-MX" sz="24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Consenso</a:t>
                      </a:r>
                    </a:p>
                  </a:txBody>
                  <a:tcPr marL="123114" marR="123114" marT="61557" marB="61557"/>
                </a:tc>
                <a:tc>
                  <a:txBody>
                    <a:bodyPr/>
                    <a:lstStyle/>
                    <a:p>
                      <a:endParaRPr lang="es-MX" sz="2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3114" marR="123114" marT="61557" marB="61557"/>
                </a:tc>
                <a:tc>
                  <a:txBody>
                    <a:bodyPr/>
                    <a:lstStyle/>
                    <a:p>
                      <a:pPr algn="ctr"/>
                      <a:endParaRPr lang="es-MX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3114" marR="123114" marT="61557" marB="61557"/>
                </a:tc>
                <a:tc>
                  <a:txBody>
                    <a:bodyPr/>
                    <a:lstStyle/>
                    <a:p>
                      <a:pPr algn="ctr"/>
                      <a:endParaRPr lang="es-MX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3114" marR="123114" marT="61557" marB="61557"/>
                </a:tc>
                <a:tc>
                  <a:txBody>
                    <a:bodyPr/>
                    <a:lstStyle/>
                    <a:p>
                      <a:pPr algn="ctr"/>
                      <a:endParaRPr lang="es-MX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3114" marR="123114" marT="61557" marB="61557"/>
                </a:tc>
                <a:tc>
                  <a:txBody>
                    <a:bodyPr/>
                    <a:lstStyle/>
                    <a:p>
                      <a:pPr algn="ctr"/>
                      <a:endParaRPr lang="es-MX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3114" marR="123114" marT="61557" marB="61557"/>
                </a:tc>
                <a:tc>
                  <a:txBody>
                    <a:bodyPr/>
                    <a:lstStyle/>
                    <a:p>
                      <a:pPr algn="ctr"/>
                      <a:endParaRPr lang="es-MX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3114" marR="123114" marT="61557" marB="61557"/>
                </a:tc>
                <a:extLst>
                  <a:ext uri="{0D108BD9-81ED-4DB2-BD59-A6C34878D82A}">
                    <a16:rowId xmlns:a16="http://schemas.microsoft.com/office/drawing/2014/main" val="4065698018"/>
                  </a:ext>
                </a:extLst>
              </a:tr>
              <a:tr h="541703">
                <a:tc>
                  <a:txBody>
                    <a:bodyPr/>
                    <a:lstStyle/>
                    <a:p>
                      <a:pPr algn="ctr"/>
                      <a:r>
                        <a:rPr lang="es-MX" sz="2400" b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Conservación</a:t>
                      </a:r>
                    </a:p>
                  </a:txBody>
                  <a:tcPr marL="123114" marR="123114" marT="61557" marB="61557"/>
                </a:tc>
                <a:tc>
                  <a:txBody>
                    <a:bodyPr/>
                    <a:lstStyle/>
                    <a:p>
                      <a:endParaRPr lang="es-MX" sz="2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3114" marR="123114" marT="61557" marB="61557"/>
                </a:tc>
                <a:tc>
                  <a:txBody>
                    <a:bodyPr/>
                    <a:lstStyle/>
                    <a:p>
                      <a:pPr algn="ctr"/>
                      <a:endParaRPr lang="es-MX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3114" marR="123114" marT="61557" marB="61557"/>
                </a:tc>
                <a:tc>
                  <a:txBody>
                    <a:bodyPr/>
                    <a:lstStyle/>
                    <a:p>
                      <a:pPr algn="ctr"/>
                      <a:endParaRPr lang="es-MX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3114" marR="123114" marT="61557" marB="61557"/>
                </a:tc>
                <a:tc>
                  <a:txBody>
                    <a:bodyPr/>
                    <a:lstStyle/>
                    <a:p>
                      <a:pPr algn="ctr"/>
                      <a:endParaRPr lang="es-MX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3114" marR="123114" marT="61557" marB="61557"/>
                </a:tc>
                <a:tc>
                  <a:txBody>
                    <a:bodyPr/>
                    <a:lstStyle/>
                    <a:p>
                      <a:pPr algn="ctr"/>
                      <a:endParaRPr lang="es-MX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3114" marR="123114" marT="61557" marB="61557"/>
                </a:tc>
                <a:tc>
                  <a:txBody>
                    <a:bodyPr/>
                    <a:lstStyle/>
                    <a:p>
                      <a:pPr algn="ctr"/>
                      <a:endParaRPr lang="es-MX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3114" marR="123114" marT="61557" marB="61557"/>
                </a:tc>
                <a:extLst>
                  <a:ext uri="{0D108BD9-81ED-4DB2-BD59-A6C34878D82A}">
                    <a16:rowId xmlns:a16="http://schemas.microsoft.com/office/drawing/2014/main" val="999505683"/>
                  </a:ext>
                </a:extLst>
              </a:tr>
              <a:tr h="541703">
                <a:tc>
                  <a:txBody>
                    <a:bodyPr/>
                    <a:lstStyle/>
                    <a:p>
                      <a:pPr algn="ctr"/>
                      <a:r>
                        <a:rPr lang="es-MX" sz="2400" b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Ocupación</a:t>
                      </a:r>
                    </a:p>
                  </a:txBody>
                  <a:tcPr marL="123114" marR="123114" marT="61557" marB="61557"/>
                </a:tc>
                <a:tc>
                  <a:txBody>
                    <a:bodyPr/>
                    <a:lstStyle/>
                    <a:p>
                      <a:endParaRPr lang="es-MX" sz="2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3114" marR="123114" marT="61557" marB="61557"/>
                </a:tc>
                <a:tc>
                  <a:txBody>
                    <a:bodyPr/>
                    <a:lstStyle/>
                    <a:p>
                      <a:pPr algn="ctr"/>
                      <a:endParaRPr lang="es-MX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3114" marR="123114" marT="61557" marB="61557"/>
                </a:tc>
                <a:tc>
                  <a:txBody>
                    <a:bodyPr/>
                    <a:lstStyle/>
                    <a:p>
                      <a:pPr algn="ctr"/>
                      <a:endParaRPr lang="es-MX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3114" marR="123114" marT="61557" marB="61557"/>
                </a:tc>
                <a:tc>
                  <a:txBody>
                    <a:bodyPr/>
                    <a:lstStyle/>
                    <a:p>
                      <a:pPr algn="ctr"/>
                      <a:endParaRPr lang="es-MX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3114" marR="123114" marT="61557" marB="61557"/>
                </a:tc>
                <a:tc>
                  <a:txBody>
                    <a:bodyPr/>
                    <a:lstStyle/>
                    <a:p>
                      <a:pPr algn="ctr"/>
                      <a:endParaRPr lang="es-MX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3114" marR="123114" marT="61557" marB="61557"/>
                </a:tc>
                <a:tc>
                  <a:txBody>
                    <a:bodyPr/>
                    <a:lstStyle/>
                    <a:p>
                      <a:pPr algn="ctr"/>
                      <a:endParaRPr lang="es-MX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3114" marR="123114" marT="61557" marB="61557"/>
                </a:tc>
                <a:extLst>
                  <a:ext uri="{0D108BD9-81ED-4DB2-BD59-A6C34878D82A}">
                    <a16:rowId xmlns:a16="http://schemas.microsoft.com/office/drawing/2014/main" val="24462430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295026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713FB4A0-A5AF-451C-944E-C54C88103C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4883" y="3272882"/>
            <a:ext cx="3194304" cy="1923288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41C131B1-44FC-42ED-B44D-9BC33E0656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166" y="0"/>
            <a:ext cx="9817668" cy="6858000"/>
          </a:xfrm>
          <a:prstGeom prst="rect">
            <a:avLst/>
          </a:prstGeom>
        </p:spPr>
      </p:pic>
      <p:sp>
        <p:nvSpPr>
          <p:cNvPr id="2" name="Elipse 1">
            <a:extLst>
              <a:ext uri="{FF2B5EF4-FFF2-40B4-BE49-F238E27FC236}">
                <a16:creationId xmlns:a16="http://schemas.microsoft.com/office/drawing/2014/main" id="{C2DBAF15-B7E6-40F5-ABF5-B367CE07D04C}"/>
              </a:ext>
            </a:extLst>
          </p:cNvPr>
          <p:cNvSpPr/>
          <p:nvPr/>
        </p:nvSpPr>
        <p:spPr>
          <a:xfrm>
            <a:off x="3233531" y="2690192"/>
            <a:ext cx="4055165" cy="402866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cxnSp>
        <p:nvCxnSpPr>
          <p:cNvPr id="4" name="Conector recto de flecha 3">
            <a:extLst>
              <a:ext uri="{FF2B5EF4-FFF2-40B4-BE49-F238E27FC236}">
                <a16:creationId xmlns:a16="http://schemas.microsoft.com/office/drawing/2014/main" id="{965DE5EF-A92D-4C57-813E-E5D5353D4362}"/>
              </a:ext>
            </a:extLst>
          </p:cNvPr>
          <p:cNvCxnSpPr>
            <a:cxnSpLocks/>
          </p:cNvCxnSpPr>
          <p:nvPr/>
        </p:nvCxnSpPr>
        <p:spPr>
          <a:xfrm>
            <a:off x="2762813" y="3521765"/>
            <a:ext cx="609600" cy="12258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uadroTexto 7">
            <a:extLst>
              <a:ext uri="{FF2B5EF4-FFF2-40B4-BE49-F238E27FC236}">
                <a16:creationId xmlns:a16="http://schemas.microsoft.com/office/drawing/2014/main" id="{0EBE6376-165B-4EA4-81A5-AC4C1EA89176}"/>
              </a:ext>
            </a:extLst>
          </p:cNvPr>
          <p:cNvSpPr txBox="1"/>
          <p:nvPr/>
        </p:nvSpPr>
        <p:spPr>
          <a:xfrm>
            <a:off x="874644" y="3272882"/>
            <a:ext cx="23588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/>
              <a:t>Dominio catalítico</a:t>
            </a:r>
          </a:p>
          <a:p>
            <a:r>
              <a:rPr lang="es-MX" i="1" dirty="0"/>
              <a:t>Leu46-Ser246</a:t>
            </a:r>
          </a:p>
        </p:txBody>
      </p: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14614AC9-AA4F-498D-9C47-5F3694642ED7}"/>
              </a:ext>
            </a:extLst>
          </p:cNvPr>
          <p:cNvCxnSpPr>
            <a:cxnSpLocks/>
          </p:cNvCxnSpPr>
          <p:nvPr/>
        </p:nvCxnSpPr>
        <p:spPr>
          <a:xfrm flipH="1">
            <a:off x="8026956" y="2791038"/>
            <a:ext cx="944766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uadroTexto 15">
            <a:extLst>
              <a:ext uri="{FF2B5EF4-FFF2-40B4-BE49-F238E27FC236}">
                <a16:creationId xmlns:a16="http://schemas.microsoft.com/office/drawing/2014/main" id="{6364742A-7702-4DE5-A593-DE4F532F594F}"/>
              </a:ext>
            </a:extLst>
          </p:cNvPr>
          <p:cNvSpPr txBox="1"/>
          <p:nvPr/>
        </p:nvSpPr>
        <p:spPr>
          <a:xfrm>
            <a:off x="9047374" y="2467872"/>
            <a:ext cx="23461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b="1" dirty="0"/>
              <a:t>Conector de dominios</a:t>
            </a:r>
          </a:p>
          <a:p>
            <a:r>
              <a:rPr lang="es-MX" i="1" dirty="0"/>
              <a:t>Lys35-Ser45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07BEE326-6DE6-4938-AD43-475809B1221E}"/>
              </a:ext>
            </a:extLst>
          </p:cNvPr>
          <p:cNvSpPr txBox="1"/>
          <p:nvPr/>
        </p:nvSpPr>
        <p:spPr>
          <a:xfrm>
            <a:off x="3663961" y="844344"/>
            <a:ext cx="31943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/>
              <a:t>Dominio de unión a quitina</a:t>
            </a:r>
          </a:p>
          <a:p>
            <a:r>
              <a:rPr lang="es-MX" i="1" dirty="0"/>
              <a:t>Gln1-Asn34</a:t>
            </a:r>
          </a:p>
        </p:txBody>
      </p:sp>
      <p:cxnSp>
        <p:nvCxnSpPr>
          <p:cNvPr id="18" name="Conector recto de flecha 17">
            <a:extLst>
              <a:ext uri="{FF2B5EF4-FFF2-40B4-BE49-F238E27FC236}">
                <a16:creationId xmlns:a16="http://schemas.microsoft.com/office/drawing/2014/main" id="{87121304-E534-41B5-BD2A-AA740E826180}"/>
              </a:ext>
            </a:extLst>
          </p:cNvPr>
          <p:cNvCxnSpPr>
            <a:cxnSpLocks/>
          </p:cNvCxnSpPr>
          <p:nvPr/>
        </p:nvCxnSpPr>
        <p:spPr>
          <a:xfrm>
            <a:off x="5492496" y="1269183"/>
            <a:ext cx="908304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02989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CC0B99F-62D3-4724-97D0-3C612D0E30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387" y="955326"/>
            <a:ext cx="7428109" cy="4947347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AC4939E5-B94C-4209-8EC6-99FA1E4B88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0813" y="1795537"/>
            <a:ext cx="4905069" cy="3266926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</p:pic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1D70FE36-5E2A-42F0-8357-ED96D576EFE9}"/>
              </a:ext>
            </a:extLst>
          </p:cNvPr>
          <p:cNvCxnSpPr>
            <a:cxnSpLocks/>
            <a:stCxn id="17" idx="0"/>
          </p:cNvCxnSpPr>
          <p:nvPr/>
        </p:nvCxnSpPr>
        <p:spPr>
          <a:xfrm flipV="1">
            <a:off x="3101253" y="2120900"/>
            <a:ext cx="3629747" cy="200701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C7DABB2C-1D61-4DFE-8208-1A22D6463A38}"/>
              </a:ext>
            </a:extLst>
          </p:cNvPr>
          <p:cNvCxnSpPr>
            <a:cxnSpLocks/>
          </p:cNvCxnSpPr>
          <p:nvPr/>
        </p:nvCxnSpPr>
        <p:spPr>
          <a:xfrm flipV="1">
            <a:off x="3215640" y="5062463"/>
            <a:ext cx="4587769" cy="36169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Elipse 16">
            <a:extLst>
              <a:ext uri="{FF2B5EF4-FFF2-40B4-BE49-F238E27FC236}">
                <a16:creationId xmlns:a16="http://schemas.microsoft.com/office/drawing/2014/main" id="{F16DF06E-F93D-4E6D-9083-2F7A61328EBD}"/>
              </a:ext>
            </a:extLst>
          </p:cNvPr>
          <p:cNvSpPr/>
          <p:nvPr/>
        </p:nvSpPr>
        <p:spPr>
          <a:xfrm>
            <a:off x="2377353" y="4127912"/>
            <a:ext cx="1447800" cy="129624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3800A178-5F71-4C3D-903E-8F267C902517}"/>
              </a:ext>
            </a:extLst>
          </p:cNvPr>
          <p:cNvSpPr txBox="1"/>
          <p:nvPr/>
        </p:nvSpPr>
        <p:spPr>
          <a:xfrm>
            <a:off x="8317396" y="2396776"/>
            <a:ext cx="5139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050" b="1" dirty="0">
                <a:latin typeface="Arial" panose="020B0604020202020204" pitchFamily="34" charset="0"/>
                <a:cs typeface="Arial" panose="020B0604020202020204" pitchFamily="34" charset="0"/>
              </a:rPr>
              <a:t>R226</a:t>
            </a:r>
            <a:endParaRPr lang="es-MX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E68AC465-F370-44D5-BA68-5B4CD997454A}"/>
              </a:ext>
            </a:extLst>
          </p:cNvPr>
          <p:cNvSpPr txBox="1"/>
          <p:nvPr/>
        </p:nvSpPr>
        <p:spPr>
          <a:xfrm>
            <a:off x="8939348" y="3172750"/>
            <a:ext cx="5139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050" b="1" dirty="0">
                <a:latin typeface="Arial" panose="020B0604020202020204" pitchFamily="34" charset="0"/>
                <a:cs typeface="Arial" panose="020B0604020202020204" pitchFamily="34" charset="0"/>
              </a:rPr>
              <a:t>E110</a:t>
            </a:r>
            <a:endParaRPr lang="es-MX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71A4A436-1483-498E-B785-77785202F96A}"/>
              </a:ext>
            </a:extLst>
          </p:cNvPr>
          <p:cNvSpPr txBox="1"/>
          <p:nvPr/>
        </p:nvSpPr>
        <p:spPr>
          <a:xfrm>
            <a:off x="8763196" y="3949720"/>
            <a:ext cx="5139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050" b="1" dirty="0">
                <a:latin typeface="Arial" panose="020B0604020202020204" pitchFamily="34" charset="0"/>
                <a:cs typeface="Arial" panose="020B0604020202020204" pitchFamily="34" charset="0"/>
              </a:rPr>
              <a:t>E119</a:t>
            </a:r>
            <a:endParaRPr lang="es-MX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CuadroTexto 33">
            <a:extLst>
              <a:ext uri="{FF2B5EF4-FFF2-40B4-BE49-F238E27FC236}">
                <a16:creationId xmlns:a16="http://schemas.microsoft.com/office/drawing/2014/main" id="{03120A55-B1F3-4BE5-B4D4-EC9F22B63400}"/>
              </a:ext>
            </a:extLst>
          </p:cNvPr>
          <p:cNvSpPr txBox="1"/>
          <p:nvPr/>
        </p:nvSpPr>
        <p:spPr>
          <a:xfrm>
            <a:off x="7884340" y="3468009"/>
            <a:ext cx="5139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050" b="1" dirty="0">
                <a:latin typeface="Arial" panose="020B0604020202020204" pitchFamily="34" charset="0"/>
                <a:cs typeface="Arial" panose="020B0604020202020204" pitchFamily="34" charset="0"/>
              </a:rPr>
              <a:t>E214</a:t>
            </a:r>
            <a:endParaRPr lang="es-MX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24118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n 2" descr="Texto&#10;&#10;Descripción generada automáticamente">
            <a:extLst>
              <a:ext uri="{FF2B5EF4-FFF2-40B4-BE49-F238E27FC236}">
                <a16:creationId xmlns:a16="http://schemas.microsoft.com/office/drawing/2014/main" id="{151AE67C-CD7C-41F0-9027-93698DA487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942" y="643467"/>
            <a:ext cx="9904116" cy="5571065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0824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C8B32C80-66AB-4C05-B236-92A0AE6334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6902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agen 1" descr="Texto&#10;&#10;Descripción generada automáticamente">
            <a:extLst>
              <a:ext uri="{FF2B5EF4-FFF2-40B4-BE49-F238E27FC236}">
                <a16:creationId xmlns:a16="http://schemas.microsoft.com/office/drawing/2014/main" id="{013A0F0F-4E91-4AD6-A570-EBF78AF1D6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632"/>
          <a:stretch/>
        </p:blipFill>
        <p:spPr>
          <a:xfrm>
            <a:off x="643467" y="1061233"/>
            <a:ext cx="10905066" cy="4279393"/>
          </a:xfrm>
          <a:prstGeom prst="rect">
            <a:avLst/>
          </a:prstGeom>
          <a:ln>
            <a:noFill/>
          </a:ln>
        </p:spPr>
      </p:pic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1267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9FDF6486-B957-406F-890F-6D1B52692441}"/>
              </a:ext>
            </a:extLst>
          </p:cNvPr>
          <p:cNvSpPr txBox="1"/>
          <p:nvPr/>
        </p:nvSpPr>
        <p:spPr>
          <a:xfrm>
            <a:off x="3046969" y="1926522"/>
            <a:ext cx="60980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i="0" dirty="0">
                <a:solidFill>
                  <a:srgbClr val="212121"/>
                </a:solidFill>
                <a:effectLst/>
                <a:latin typeface="Source Sans Pro" panose="020B0503030403020204" pitchFamily="34" charset="0"/>
              </a:rPr>
              <a:t>Basic Local Alignment Search Tool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9176FC9-D72E-4BC8-B6BD-899B7212E2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2789" y="235937"/>
            <a:ext cx="5006419" cy="1498271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D3BC56E-56E7-4FDA-988B-7C98E495C3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5998" y="2561897"/>
            <a:ext cx="7620000" cy="400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73950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75DFF285-A594-4B7B-AEC1-A7C778AFFD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91" t="30740" r="44375" b="8888"/>
          <a:stretch>
            <a:fillRect/>
          </a:stretch>
        </p:blipFill>
        <p:spPr>
          <a:xfrm>
            <a:off x="7236441" y="2461919"/>
            <a:ext cx="3717992" cy="3787839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93A27F90-4ECE-4B74-A5C5-9955B2B2616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83" t="27309" r="16282" b="3332"/>
          <a:stretch/>
        </p:blipFill>
        <p:spPr>
          <a:xfrm>
            <a:off x="666022" y="2644878"/>
            <a:ext cx="4087091" cy="2586816"/>
          </a:xfrm>
          <a:prstGeom prst="rect">
            <a:avLst/>
          </a:prstGeom>
        </p:spPr>
      </p:pic>
      <p:sp>
        <p:nvSpPr>
          <p:cNvPr id="6" name="Elipse 5">
            <a:extLst>
              <a:ext uri="{FF2B5EF4-FFF2-40B4-BE49-F238E27FC236}">
                <a16:creationId xmlns:a16="http://schemas.microsoft.com/office/drawing/2014/main" id="{F90D1339-6303-4F53-948A-8A71BEE240D2}"/>
              </a:ext>
            </a:extLst>
          </p:cNvPr>
          <p:cNvSpPr/>
          <p:nvPr/>
        </p:nvSpPr>
        <p:spPr>
          <a:xfrm>
            <a:off x="6622176" y="2278961"/>
            <a:ext cx="5362726" cy="4315305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1C23BC44-F946-430D-BF42-858D0508E5BE}"/>
              </a:ext>
            </a:extLst>
          </p:cNvPr>
          <p:cNvSpPr/>
          <p:nvPr/>
        </p:nvSpPr>
        <p:spPr>
          <a:xfrm>
            <a:off x="877078" y="2644878"/>
            <a:ext cx="2879675" cy="2586816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C1D05C74-6507-4942-86D1-703CF1325371}"/>
              </a:ext>
            </a:extLst>
          </p:cNvPr>
          <p:cNvCxnSpPr>
            <a:cxnSpLocks/>
            <a:stCxn id="7" idx="0"/>
            <a:endCxn id="6" idx="0"/>
          </p:cNvCxnSpPr>
          <p:nvPr/>
        </p:nvCxnSpPr>
        <p:spPr>
          <a:xfrm flipV="1">
            <a:off x="2316916" y="2278961"/>
            <a:ext cx="6986623" cy="365917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D8313D90-1180-412C-9B26-CB3A18E127FD}"/>
              </a:ext>
            </a:extLst>
          </p:cNvPr>
          <p:cNvCxnSpPr>
            <a:cxnSpLocks/>
          </p:cNvCxnSpPr>
          <p:nvPr/>
        </p:nvCxnSpPr>
        <p:spPr>
          <a:xfrm>
            <a:off x="2316916" y="5264689"/>
            <a:ext cx="6646696" cy="1329577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uadroTexto 16">
            <a:extLst>
              <a:ext uri="{FF2B5EF4-FFF2-40B4-BE49-F238E27FC236}">
                <a16:creationId xmlns:a16="http://schemas.microsoft.com/office/drawing/2014/main" id="{3741ACBA-6B52-40AB-AF93-0719384E9FFF}"/>
              </a:ext>
            </a:extLst>
          </p:cNvPr>
          <p:cNvSpPr txBox="1"/>
          <p:nvPr/>
        </p:nvSpPr>
        <p:spPr>
          <a:xfrm>
            <a:off x="2709568" y="128160"/>
            <a:ext cx="625404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200" b="1" dirty="0"/>
              <a:t>¿Para que podría servir un alineamiento local?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CD35388-952C-4542-B2C6-CAA5BF0984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549" t="89766" r="11662"/>
          <a:stretch/>
        </p:blipFill>
        <p:spPr bwMode="auto">
          <a:xfrm>
            <a:off x="1985148" y="1593311"/>
            <a:ext cx="7439378" cy="561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66322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3AC8F36-75FD-4B92-A8BB-6A12FD6650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283" t="21048" r="15109" b="9158"/>
          <a:stretch/>
        </p:blipFill>
        <p:spPr>
          <a:xfrm>
            <a:off x="1974574" y="1275521"/>
            <a:ext cx="8242852" cy="4784035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20AB0A11-FE65-438F-BCF5-71B171F36059}"/>
              </a:ext>
            </a:extLst>
          </p:cNvPr>
          <p:cNvSpPr txBox="1"/>
          <p:nvPr/>
        </p:nvSpPr>
        <p:spPr>
          <a:xfrm>
            <a:off x="3604591" y="429112"/>
            <a:ext cx="4982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dirty="0"/>
              <a:t>Similaridad</a:t>
            </a:r>
          </a:p>
        </p:txBody>
      </p:sp>
    </p:spTree>
    <p:extLst>
      <p:ext uri="{BB962C8B-B14F-4D97-AF65-F5344CB8AC3E}">
        <p14:creationId xmlns:p14="http://schemas.microsoft.com/office/powerpoint/2010/main" val="18643483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a 2">
            <a:extLst>
              <a:ext uri="{FF2B5EF4-FFF2-40B4-BE49-F238E27FC236}">
                <a16:creationId xmlns:a16="http://schemas.microsoft.com/office/drawing/2014/main" id="{39882F0A-049B-4F32-B2DA-87D28291DB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3979465"/>
              </p:ext>
            </p:extLst>
          </p:nvPr>
        </p:nvGraphicFramePr>
        <p:xfrm>
          <a:off x="357813" y="468647"/>
          <a:ext cx="11485215" cy="25958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40745">
                  <a:extLst>
                    <a:ext uri="{9D8B030D-6E8A-4147-A177-3AD203B41FA5}">
                      <a16:colId xmlns:a16="http://schemas.microsoft.com/office/drawing/2014/main" val="238359324"/>
                    </a:ext>
                  </a:extLst>
                </a:gridCol>
                <a:gridCol w="1640745">
                  <a:extLst>
                    <a:ext uri="{9D8B030D-6E8A-4147-A177-3AD203B41FA5}">
                      <a16:colId xmlns:a16="http://schemas.microsoft.com/office/drawing/2014/main" val="1356020759"/>
                    </a:ext>
                  </a:extLst>
                </a:gridCol>
                <a:gridCol w="1640745">
                  <a:extLst>
                    <a:ext uri="{9D8B030D-6E8A-4147-A177-3AD203B41FA5}">
                      <a16:colId xmlns:a16="http://schemas.microsoft.com/office/drawing/2014/main" val="3693710747"/>
                    </a:ext>
                  </a:extLst>
                </a:gridCol>
                <a:gridCol w="1640745">
                  <a:extLst>
                    <a:ext uri="{9D8B030D-6E8A-4147-A177-3AD203B41FA5}">
                      <a16:colId xmlns:a16="http://schemas.microsoft.com/office/drawing/2014/main" val="3153178580"/>
                    </a:ext>
                  </a:extLst>
                </a:gridCol>
                <a:gridCol w="1640745">
                  <a:extLst>
                    <a:ext uri="{9D8B030D-6E8A-4147-A177-3AD203B41FA5}">
                      <a16:colId xmlns:a16="http://schemas.microsoft.com/office/drawing/2014/main" val="1463270900"/>
                    </a:ext>
                  </a:extLst>
                </a:gridCol>
                <a:gridCol w="1640745">
                  <a:extLst>
                    <a:ext uri="{9D8B030D-6E8A-4147-A177-3AD203B41FA5}">
                      <a16:colId xmlns:a16="http://schemas.microsoft.com/office/drawing/2014/main" val="133788770"/>
                    </a:ext>
                  </a:extLst>
                </a:gridCol>
                <a:gridCol w="1640745">
                  <a:extLst>
                    <a:ext uri="{9D8B030D-6E8A-4147-A177-3AD203B41FA5}">
                      <a16:colId xmlns:a16="http://schemas.microsoft.com/office/drawing/2014/main" val="37863496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b="1" dirty="0"/>
                        <a:t>acqua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b="1" dirty="0"/>
                        <a:t>aqua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b="1" dirty="0"/>
                        <a:t>agua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b="1" dirty="0"/>
                        <a:t>aigua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b="1" dirty="0"/>
                        <a:t>auga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b="1" dirty="0"/>
                        <a:t>apa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92765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b="1" dirty="0"/>
                        <a:t>acqua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MX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75403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b="1" dirty="0"/>
                        <a:t>aqua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95877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b="1" dirty="0"/>
                        <a:t>agua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69341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b="1" dirty="0"/>
                        <a:t>aigua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88834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b="1" dirty="0"/>
                        <a:t>auga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26392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b="1" dirty="0"/>
                        <a:t>apa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7712041"/>
                  </a:ext>
                </a:extLst>
              </a:tr>
            </a:tbl>
          </a:graphicData>
        </a:graphic>
      </p:graphicFrame>
      <p:graphicFrame>
        <p:nvGraphicFramePr>
          <p:cNvPr id="3" name="Tabla 3">
            <a:extLst>
              <a:ext uri="{FF2B5EF4-FFF2-40B4-BE49-F238E27FC236}">
                <a16:creationId xmlns:a16="http://schemas.microsoft.com/office/drawing/2014/main" id="{458013C4-4BCF-477A-A634-7257F37375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3430858"/>
              </p:ext>
            </p:extLst>
          </p:nvPr>
        </p:nvGraphicFramePr>
        <p:xfrm>
          <a:off x="6425097" y="3684104"/>
          <a:ext cx="5417931" cy="280018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5977">
                  <a:extLst>
                    <a:ext uri="{9D8B030D-6E8A-4147-A177-3AD203B41FA5}">
                      <a16:colId xmlns:a16="http://schemas.microsoft.com/office/drawing/2014/main" val="1276945692"/>
                    </a:ext>
                  </a:extLst>
                </a:gridCol>
                <a:gridCol w="1805977">
                  <a:extLst>
                    <a:ext uri="{9D8B030D-6E8A-4147-A177-3AD203B41FA5}">
                      <a16:colId xmlns:a16="http://schemas.microsoft.com/office/drawing/2014/main" val="3646501602"/>
                    </a:ext>
                  </a:extLst>
                </a:gridCol>
                <a:gridCol w="1805977">
                  <a:extLst>
                    <a:ext uri="{9D8B030D-6E8A-4147-A177-3AD203B41FA5}">
                      <a16:colId xmlns:a16="http://schemas.microsoft.com/office/drawing/2014/main" val="2448996429"/>
                    </a:ext>
                  </a:extLst>
                </a:gridCol>
              </a:tblGrid>
              <a:tr h="400026">
                <a:tc>
                  <a:txBody>
                    <a:bodyPr/>
                    <a:lstStyle/>
                    <a:p>
                      <a:r>
                        <a:rPr lang="es-MX" dirty="0"/>
                        <a:t>Simbol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Meaning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5121302"/>
                  </a:ext>
                </a:extLst>
              </a:tr>
              <a:tr h="400026">
                <a:tc>
                  <a:txBody>
                    <a:bodyPr/>
                    <a:lstStyle/>
                    <a:p>
                      <a:r>
                        <a:rPr lang="es-MX" dirty="0"/>
                        <a:t>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Match (identity)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2674279"/>
                  </a:ext>
                </a:extLst>
              </a:tr>
              <a:tr h="400026">
                <a:tc>
                  <a:txBody>
                    <a:bodyPr/>
                    <a:lstStyle/>
                    <a:p>
                      <a:r>
                        <a:rPr lang="es-MX" dirty="0"/>
                        <a:t>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High similarity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2290988"/>
                  </a:ext>
                </a:extLst>
              </a:tr>
              <a:tr h="400026">
                <a:tc>
                  <a:txBody>
                    <a:bodyPr/>
                    <a:lstStyle/>
                    <a:p>
                      <a:r>
                        <a:rPr lang="es-MX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Low similarity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7981766"/>
                  </a:ext>
                </a:extLst>
              </a:tr>
              <a:tr h="400026">
                <a:tc>
                  <a:txBody>
                    <a:bodyPr/>
                    <a:lstStyle/>
                    <a:p>
                      <a:r>
                        <a:rPr lang="es-MX" dirty="0"/>
                        <a:t>C -&gt; 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Mismatch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3652357"/>
                  </a:ext>
                </a:extLst>
              </a:tr>
              <a:tr h="400026">
                <a:tc>
                  <a:txBody>
                    <a:bodyPr/>
                    <a:lstStyle/>
                    <a:p>
                      <a:r>
                        <a:rPr lang="es-MX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-3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Gap open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6830052"/>
                  </a:ext>
                </a:extLst>
              </a:tr>
              <a:tr h="400026">
                <a:tc>
                  <a:txBody>
                    <a:bodyPr/>
                    <a:lstStyle/>
                    <a:p>
                      <a:r>
                        <a:rPr lang="es-MX" dirty="0"/>
                        <a:t>--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-2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Gap extension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1668519"/>
                  </a:ext>
                </a:extLst>
              </a:tr>
            </a:tbl>
          </a:graphicData>
        </a:graphic>
      </p:graphicFrame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A65BBDFF-A6BA-4BE9-8468-B2186B94E5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1565642"/>
              </p:ext>
            </p:extLst>
          </p:nvPr>
        </p:nvGraphicFramePr>
        <p:xfrm>
          <a:off x="678070" y="3684105"/>
          <a:ext cx="5417930" cy="280018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27754">
                  <a:extLst>
                    <a:ext uri="{9D8B030D-6E8A-4147-A177-3AD203B41FA5}">
                      <a16:colId xmlns:a16="http://schemas.microsoft.com/office/drawing/2014/main" val="2886068655"/>
                    </a:ext>
                  </a:extLst>
                </a:gridCol>
                <a:gridCol w="420226">
                  <a:extLst>
                    <a:ext uri="{9D8B030D-6E8A-4147-A177-3AD203B41FA5}">
                      <a16:colId xmlns:a16="http://schemas.microsoft.com/office/drawing/2014/main" val="3690895525"/>
                    </a:ext>
                  </a:extLst>
                </a:gridCol>
                <a:gridCol w="773990">
                  <a:extLst>
                    <a:ext uri="{9D8B030D-6E8A-4147-A177-3AD203B41FA5}">
                      <a16:colId xmlns:a16="http://schemas.microsoft.com/office/drawing/2014/main" val="2204570298"/>
                    </a:ext>
                  </a:extLst>
                </a:gridCol>
                <a:gridCol w="773990">
                  <a:extLst>
                    <a:ext uri="{9D8B030D-6E8A-4147-A177-3AD203B41FA5}">
                      <a16:colId xmlns:a16="http://schemas.microsoft.com/office/drawing/2014/main" val="4016475452"/>
                    </a:ext>
                  </a:extLst>
                </a:gridCol>
                <a:gridCol w="773990">
                  <a:extLst>
                    <a:ext uri="{9D8B030D-6E8A-4147-A177-3AD203B41FA5}">
                      <a16:colId xmlns:a16="http://schemas.microsoft.com/office/drawing/2014/main" val="606496043"/>
                    </a:ext>
                  </a:extLst>
                </a:gridCol>
                <a:gridCol w="773990">
                  <a:extLst>
                    <a:ext uri="{9D8B030D-6E8A-4147-A177-3AD203B41FA5}">
                      <a16:colId xmlns:a16="http://schemas.microsoft.com/office/drawing/2014/main" val="2287815088"/>
                    </a:ext>
                  </a:extLst>
                </a:gridCol>
                <a:gridCol w="773990">
                  <a:extLst>
                    <a:ext uri="{9D8B030D-6E8A-4147-A177-3AD203B41FA5}">
                      <a16:colId xmlns:a16="http://schemas.microsoft.com/office/drawing/2014/main" val="2208802060"/>
                    </a:ext>
                  </a:extLst>
                </a:gridCol>
              </a:tblGrid>
              <a:tr h="466697">
                <a:tc>
                  <a:txBody>
                    <a:bodyPr/>
                    <a:lstStyle/>
                    <a:p>
                      <a:pPr algn="ctr"/>
                      <a:r>
                        <a:rPr lang="es-MX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acqua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MX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4126548"/>
                  </a:ext>
                </a:extLst>
              </a:tr>
              <a:tr h="466697">
                <a:tc>
                  <a:txBody>
                    <a:bodyPr/>
                    <a:lstStyle/>
                    <a:p>
                      <a:pPr algn="ctr"/>
                      <a:r>
                        <a:rPr lang="es-MX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aqua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MX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214601"/>
                  </a:ext>
                </a:extLst>
              </a:tr>
              <a:tr h="466697">
                <a:tc>
                  <a:txBody>
                    <a:bodyPr/>
                    <a:lstStyle/>
                    <a:p>
                      <a:pPr algn="ctr"/>
                      <a:r>
                        <a:rPr lang="es-MX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agua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MX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289925"/>
                  </a:ext>
                </a:extLst>
              </a:tr>
              <a:tr h="466697">
                <a:tc>
                  <a:txBody>
                    <a:bodyPr/>
                    <a:lstStyle/>
                    <a:p>
                      <a:pPr algn="ctr"/>
                      <a:r>
                        <a:rPr lang="es-MX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aigua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MX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9791593"/>
                  </a:ext>
                </a:extLst>
              </a:tr>
              <a:tr h="466697">
                <a:tc>
                  <a:txBody>
                    <a:bodyPr/>
                    <a:lstStyle/>
                    <a:p>
                      <a:pPr algn="ctr"/>
                      <a:r>
                        <a:rPr lang="es-MX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auga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MX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4797943"/>
                  </a:ext>
                </a:extLst>
              </a:tr>
              <a:tr h="466697">
                <a:tc>
                  <a:txBody>
                    <a:bodyPr/>
                    <a:lstStyle/>
                    <a:p>
                      <a:pPr algn="ctr"/>
                      <a:r>
                        <a:rPr lang="es-MX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apa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MX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6520308"/>
                  </a:ext>
                </a:extLst>
              </a:tr>
            </a:tbl>
          </a:graphicData>
        </a:graphic>
      </p:graphicFrame>
      <p:sp>
        <p:nvSpPr>
          <p:cNvPr id="5" name="Rectángulo 4">
            <a:extLst>
              <a:ext uri="{FF2B5EF4-FFF2-40B4-BE49-F238E27FC236}">
                <a16:creationId xmlns:a16="http://schemas.microsoft.com/office/drawing/2014/main" id="{FAA233A0-E8C3-4472-A57D-74235704F52E}"/>
              </a:ext>
            </a:extLst>
          </p:cNvPr>
          <p:cNvSpPr/>
          <p:nvPr/>
        </p:nvSpPr>
        <p:spPr>
          <a:xfrm>
            <a:off x="678070" y="3519848"/>
            <a:ext cx="5417930" cy="121117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0299722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548358A6-C7FF-49C2-B495-BA7B3D5609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6850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igure 1: &#10;Putative intermolecular interactions between the spike protein of SARS coronavirus 2 (SARS-CoV-2) and its host cellular receptor angiotensin converting enzyme 2 (ACE2).&#10;Effective binding is dependent upon spike protein activation by transmembrane serine protease 2 (TMPRSS2) or furin.&#10;">
            <a:extLst>
              <a:ext uri="{FF2B5EF4-FFF2-40B4-BE49-F238E27FC236}">
                <a16:creationId xmlns:a16="http://schemas.microsoft.com/office/drawing/2014/main" id="{643E8A9D-0117-4CFE-8847-DDA741CF85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2563" y="218546"/>
            <a:ext cx="9286875" cy="6353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71877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7A1144C0-6238-418A-B3B4-A03601D32F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512" y="187488"/>
            <a:ext cx="105949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09B81DDF-CD7E-4157-B7E5-57E63B0F3DEF}"/>
              </a:ext>
            </a:extLst>
          </p:cNvPr>
          <p:cNvSpPr txBox="1"/>
          <p:nvPr/>
        </p:nvSpPr>
        <p:spPr>
          <a:xfrm>
            <a:off x="9087555" y="2589880"/>
            <a:ext cx="17723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b="1" dirty="0">
                <a:solidFill>
                  <a:schemeClr val="accent6">
                    <a:lumMod val="50000"/>
                  </a:schemeClr>
                </a:solidFill>
              </a:rPr>
              <a:t>TMPRSS2 mRNA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43E877A5-0CEA-42A2-B2CA-4708C1E61DC2}"/>
              </a:ext>
            </a:extLst>
          </p:cNvPr>
          <p:cNvSpPr txBox="1"/>
          <p:nvPr/>
        </p:nvSpPr>
        <p:spPr>
          <a:xfrm>
            <a:off x="4425243" y="5504934"/>
            <a:ext cx="11063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b="1" dirty="0">
                <a:solidFill>
                  <a:srgbClr val="FF0000"/>
                </a:solidFill>
              </a:rPr>
              <a:t>miR-98</a:t>
            </a:r>
            <a:endParaRPr lang="es-MX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EC183336-557D-498F-87A1-0D3775343180}"/>
              </a:ext>
            </a:extLst>
          </p:cNvPr>
          <p:cNvSpPr txBox="1"/>
          <p:nvPr/>
        </p:nvSpPr>
        <p:spPr>
          <a:xfrm>
            <a:off x="3872087" y="1347800"/>
            <a:ext cx="11063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b="1" dirty="0">
                <a:solidFill>
                  <a:srgbClr val="FF0000"/>
                </a:solidFill>
              </a:rPr>
              <a:t>miR-98</a:t>
            </a:r>
            <a:endParaRPr lang="es-MX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0BBC1DFA-B3EF-4FDF-A715-FF9335A6237F}"/>
              </a:ext>
            </a:extLst>
          </p:cNvPr>
          <p:cNvSpPr txBox="1"/>
          <p:nvPr/>
        </p:nvSpPr>
        <p:spPr>
          <a:xfrm>
            <a:off x="8444088" y="3244334"/>
            <a:ext cx="11063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b="1" dirty="0">
                <a:solidFill>
                  <a:srgbClr val="FF0000"/>
                </a:solidFill>
              </a:rPr>
              <a:t>miR-98</a:t>
            </a:r>
            <a:endParaRPr lang="es-MX" dirty="0"/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id="{F1BAACE6-9429-49AD-8330-910928E5A5E0}"/>
              </a:ext>
            </a:extLst>
          </p:cNvPr>
          <p:cNvSpPr/>
          <p:nvPr/>
        </p:nvSpPr>
        <p:spPr>
          <a:xfrm>
            <a:off x="3962397" y="1273200"/>
            <a:ext cx="925689" cy="593889"/>
          </a:xfrm>
          <a:prstGeom prst="ellipse">
            <a:avLst/>
          </a:prstGeom>
          <a:noFill/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0A484A93-B22F-4B5B-8D8D-AB1DC26410E3}"/>
              </a:ext>
            </a:extLst>
          </p:cNvPr>
          <p:cNvSpPr/>
          <p:nvPr/>
        </p:nvSpPr>
        <p:spPr>
          <a:xfrm>
            <a:off x="4515553" y="5467024"/>
            <a:ext cx="925689" cy="593889"/>
          </a:xfrm>
          <a:prstGeom prst="ellipse">
            <a:avLst/>
          </a:prstGeom>
          <a:noFill/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9DA6338B-8308-48DC-998F-1CA56D43D5EC}"/>
              </a:ext>
            </a:extLst>
          </p:cNvPr>
          <p:cNvSpPr/>
          <p:nvPr/>
        </p:nvSpPr>
        <p:spPr>
          <a:xfrm>
            <a:off x="8562621" y="3146585"/>
            <a:ext cx="869246" cy="481610"/>
          </a:xfrm>
          <a:prstGeom prst="ellipse">
            <a:avLst/>
          </a:prstGeom>
          <a:noFill/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9755453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Interfaz de usuario gráfica, Aplicación, Tabla, Excel&#10;&#10;Descripción generada automáticamente">
            <a:extLst>
              <a:ext uri="{FF2B5EF4-FFF2-40B4-BE49-F238E27FC236}">
                <a16:creationId xmlns:a16="http://schemas.microsoft.com/office/drawing/2014/main" id="{6C0C0AF1-44EF-4762-937F-2F00D34FF7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6901" y="0"/>
            <a:ext cx="95981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1519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88ED2685-E2A1-47D1-8EDF-0F434E3248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2059"/>
          <a:stretch/>
        </p:blipFill>
        <p:spPr>
          <a:xfrm>
            <a:off x="0" y="414967"/>
            <a:ext cx="12192000" cy="6028066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FF3E391A-8CB4-4A64-A833-6EB42EE002B8}"/>
              </a:ext>
            </a:extLst>
          </p:cNvPr>
          <p:cNvSpPr/>
          <p:nvPr/>
        </p:nvSpPr>
        <p:spPr>
          <a:xfrm>
            <a:off x="6255026" y="1245704"/>
            <a:ext cx="874644" cy="185530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30180431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A8E0C09EB492CC4187A0BFC51867766E" ma:contentTypeVersion="2" ma:contentTypeDescription="Crear nuevo documento." ma:contentTypeScope="" ma:versionID="b91332e13735bf8877c29ebca4d2d4cc">
  <xsd:schema xmlns:xsd="http://www.w3.org/2001/XMLSchema" xmlns:xs="http://www.w3.org/2001/XMLSchema" xmlns:p="http://schemas.microsoft.com/office/2006/metadata/properties" xmlns:ns3="0ed0e016-b9d5-4917-8960-7e3039901395" targetNamespace="http://schemas.microsoft.com/office/2006/metadata/properties" ma:root="true" ma:fieldsID="1f5e304bfd052854aa43869c167b842b" ns3:_="">
    <xsd:import namespace="0ed0e016-b9d5-4917-8960-7e303990139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ed0e016-b9d5-4917-8960-7e303990139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CE8EFB0D-CEA7-434F-9982-7076FC152E2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523E590-EBBE-4805-96AC-FAD7D23DF34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ed0e016-b9d5-4917-8960-7e303990139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70B599F-B126-43EA-88D5-528C319B61EE}">
  <ds:schemaRefs>
    <ds:schemaRef ds:uri="http://purl.org/dc/dcmitype/"/>
    <ds:schemaRef ds:uri="http://www.w3.org/XML/1998/namespace"/>
    <ds:schemaRef ds:uri="http://schemas.microsoft.com/office/2006/documentManagement/types"/>
    <ds:schemaRef ds:uri="0ed0e016-b9d5-4917-8960-7e3039901395"/>
    <ds:schemaRef ds:uri="http://schemas.openxmlformats.org/package/2006/metadata/core-properties"/>
    <ds:schemaRef ds:uri="http://purl.org/dc/terms/"/>
    <ds:schemaRef ds:uri="http://schemas.microsoft.com/office/infopath/2007/PartnerControls"/>
    <ds:schemaRef ds:uri="http://schemas.microsoft.com/office/2006/metadata/properties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1249</TotalTime>
  <Words>593</Words>
  <Application>Microsoft Office PowerPoint</Application>
  <PresentationFormat>Panorámica</PresentationFormat>
  <Paragraphs>252</Paragraphs>
  <Slides>26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26</vt:i4>
      </vt:variant>
    </vt:vector>
  </HeadingPairs>
  <TitlesOfParts>
    <vt:vector size="32" baseType="lpstr">
      <vt:lpstr>Arial</vt:lpstr>
      <vt:lpstr>Calibri</vt:lpstr>
      <vt:lpstr>Calibri Light</vt:lpstr>
      <vt:lpstr>Courier New</vt:lpstr>
      <vt:lpstr>Source Sans Pro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Juan Valenzuela</dc:creator>
  <cp:lastModifiedBy>Juan Valenzuela</cp:lastModifiedBy>
  <cp:revision>25</cp:revision>
  <dcterms:created xsi:type="dcterms:W3CDTF">2022-01-20T13:02:54Z</dcterms:created>
  <dcterms:modified xsi:type="dcterms:W3CDTF">2022-01-29T15:12:00Z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0x010100A8E0C09EB492CC4187A0BFC51867766E</vt:lpwstr>
  </property>
</Properties>
</file>